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3"/>
  </p:notesMasterIdLst>
  <p:sldIdLst>
    <p:sldId id="509" r:id="rId2"/>
    <p:sldId id="304" r:id="rId3"/>
    <p:sldId id="260" r:id="rId4"/>
    <p:sldId id="325" r:id="rId5"/>
    <p:sldId id="457" r:id="rId6"/>
    <p:sldId id="256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8" r:id="rId15"/>
    <p:sldId id="489" r:id="rId16"/>
    <p:sldId id="463" r:id="rId17"/>
    <p:sldId id="465" r:id="rId18"/>
    <p:sldId id="490" r:id="rId19"/>
    <p:sldId id="491" r:id="rId20"/>
    <p:sldId id="495" r:id="rId21"/>
    <p:sldId id="498" r:id="rId22"/>
    <p:sldId id="494" r:id="rId23"/>
    <p:sldId id="492" r:id="rId24"/>
    <p:sldId id="493" r:id="rId25"/>
    <p:sldId id="496" r:id="rId26"/>
    <p:sldId id="497" r:id="rId27"/>
    <p:sldId id="499" r:id="rId28"/>
    <p:sldId id="500" r:id="rId29"/>
    <p:sldId id="501" r:id="rId30"/>
    <p:sldId id="266" r:id="rId31"/>
    <p:sldId id="310" r:id="rId32"/>
    <p:sldId id="502" r:id="rId33"/>
    <p:sldId id="503" r:id="rId34"/>
    <p:sldId id="506" r:id="rId35"/>
    <p:sldId id="507" r:id="rId36"/>
    <p:sldId id="508" r:id="rId37"/>
    <p:sldId id="487" r:id="rId38"/>
    <p:sldId id="458" r:id="rId39"/>
    <p:sldId id="259" r:id="rId40"/>
    <p:sldId id="258" r:id="rId41"/>
    <p:sldId id="257" r:id="rId4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CC536E-3E51-47ED-81A1-330E084420E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99AF5-7E5E-41D7-A808-0512A57DBD05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88754-697C-4D63-8B0F-E8830DFEB103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583CB-FD7E-4B16-936D-F79247271751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5C2EB-E77C-416C-BF96-AF1EE702EFE6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CC97E-D52F-4679-9C99-08A54B36D638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07648-D442-41B4-9B30-2A18EFA8EF11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7983A-4FB9-43C6-9905-A58C611B5B0D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4BC54-4FA1-47BF-A32D-883990BDFDF2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B73F4-9E57-4C43-8B8D-C0549221C361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A98F1-62E4-46AA-9269-C21FDF01C845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9D6D2-3495-4042-8C01-C95782ADB34D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72523-B6E0-4DBC-88AD-F73C656AB4EF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989EE-025B-43F7-8280-9CCD2F1FF530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5017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018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F4B1-23CC-4F33-8002-5337856131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DBC4-95E5-4289-9E9F-3C31FECF71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AAE1-6D60-4D78-94BB-56BCEE93F8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4CE0-890C-4975-BDD9-A7698174C67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A22B-0275-4005-9EB6-5EAE9CDFB9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63A9-FFA7-41A7-AC02-08F0343AB66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B67D-BECF-477E-BD72-7434156D43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5A2B-4FDC-42FB-9982-EA493147EA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55E53-9EBA-453C-AC5D-F314B17F3F1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B747-6533-4470-9BBC-F2D17562CD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56FE-036E-4797-9176-06FE0B9235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007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007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5007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007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007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07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07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B0F840-43CD-4BA5-8B17-0F42325321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285750" y="4090988"/>
            <a:ext cx="8501063" cy="2624137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72739" dir="3238358" algn="ctr" rotWithShape="0">
              <a:srgbClr val="86868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pSp>
        <p:nvGrpSpPr>
          <p:cNvPr id="14338" name="Gruppo 5"/>
          <p:cNvGrpSpPr>
            <a:grpSpLocks/>
          </p:cNvGrpSpPr>
          <p:nvPr/>
        </p:nvGrpSpPr>
        <p:grpSpPr bwMode="auto">
          <a:xfrm>
            <a:off x="2857500" y="381000"/>
            <a:ext cx="3071813" cy="3762375"/>
            <a:chOff x="2209800" y="381000"/>
            <a:chExt cx="4419600" cy="5029200"/>
          </a:xfrm>
        </p:grpSpPr>
        <p:pic>
          <p:nvPicPr>
            <p:cNvPr id="2052" name="Picture 4" descr="C:\Documenti\Immagini\Pediatria\Pediatri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831" y="381000"/>
              <a:ext cx="4056438" cy="5029200"/>
            </a:xfrm>
            <a:prstGeom prst="rect">
              <a:avLst/>
            </a:prstGeom>
            <a:noFill/>
            <a:effectLst>
              <a:outerShdw dist="152928" dir="2498012" algn="ctr" rotWithShape="0">
                <a:srgbClr val="808080"/>
              </a:outerShdw>
            </a:effectLst>
          </p:spPr>
        </p:pic>
        <p:sp>
          <p:nvSpPr>
            <p:cNvPr id="143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9800" y="381000"/>
              <a:ext cx="4419600" cy="19050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it-IT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99FF"/>
                      </a:gs>
                      <a:gs pos="100000">
                        <a:srgbClr val="000099"/>
                      </a:gs>
                    </a:gsLst>
                    <a:lin ang="5400000" scaled="1"/>
                  </a:gra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Pediatria Savona</a:t>
              </a:r>
            </a:p>
          </p:txBody>
        </p:sp>
      </p:grp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023938" y="4143375"/>
            <a:ext cx="69770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CC00"/>
                </a:solidFill>
                <a:latin typeface="Comic Sans MS" pitchFamily="66" charset="0"/>
              </a:rPr>
              <a:t>Il maltrattamento</a:t>
            </a:r>
          </a:p>
          <a:p>
            <a:pPr algn="ctr"/>
            <a:r>
              <a:rPr lang="it-IT" sz="3200" b="1">
                <a:solidFill>
                  <a:srgbClr val="FFCC00"/>
                </a:solidFill>
                <a:latin typeface="Comic Sans MS" pitchFamily="66" charset="0"/>
              </a:rPr>
              <a:t>Amnon Cohen</a:t>
            </a:r>
          </a:p>
          <a:p>
            <a:pPr algn="ctr"/>
            <a:endParaRPr lang="it-IT" sz="2400" b="1">
              <a:solidFill>
                <a:srgbClr val="FFCC00"/>
              </a:solidFill>
              <a:latin typeface="Comic Sans MS" pitchFamily="66" charset="0"/>
            </a:endParaRPr>
          </a:p>
          <a:p>
            <a:pPr algn="ctr"/>
            <a:r>
              <a:rPr lang="it-IT" b="1">
                <a:solidFill>
                  <a:srgbClr val="FFCC00"/>
                </a:solidFill>
                <a:latin typeface="Comic Sans MS" pitchFamily="66" charset="0"/>
              </a:rPr>
              <a:t>Direttore Pediatria Ospedale San Paolo di Savona</a:t>
            </a:r>
          </a:p>
          <a:p>
            <a:pPr algn="ctr"/>
            <a:r>
              <a:rPr lang="it-IT" b="1">
                <a:solidFill>
                  <a:srgbClr val="FFCC00"/>
                </a:solidFill>
                <a:latin typeface="Comic Sans MS" pitchFamily="66" charset="0"/>
              </a:rPr>
              <a:t>Presidente Società Italiana di Pediatria – Sezione Liguria</a:t>
            </a:r>
            <a:endParaRPr lang="it-IT" sz="3600" b="1">
              <a:solidFill>
                <a:srgbClr val="FFCC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Età, sesso ed etnia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1285875"/>
            <a:ext cx="8229600" cy="49006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Età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Tutte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&lt;1 anno trauma cranico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1-10 anni trauma addominale</a:t>
            </a:r>
            <a:endParaRPr lang="it-IT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Sesso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Uguale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Abuso sessuale &gt;femmine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Livello socioeconomico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Tutti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Etnia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Tutte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Anamnesi: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primo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2100263"/>
            <a:ext cx="8229600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Non far capire ai genitori del sospetto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caso di maltrattamento: bloccherebbe la procedura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caso di errore di valutazione: ansia alla famiglia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Sentire tutta la famiglia … separatamente!!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Usare domande aperte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t-IT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it-IT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Anamnesi: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primo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2100263"/>
            <a:ext cx="8229600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Traumi non spiegabili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Incompatibilità tra il tipo di trauma e anamnesi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Ritardo nel cercare aiuto medico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Trauma addominale o cranico può presentarsi senza segni esterni visibili di lesioni</a:t>
            </a:r>
            <a:endParaRPr lang="it-IT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2100263"/>
            <a:ext cx="8229600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Valutazione della lesione specifica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Stato di benessere generale del bambino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Nutrizione, crescita, ed esame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</a:t>
            </a:r>
            <a:r>
              <a:rPr lang="it-IT" sz="20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completo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Osservazione del comportamento del bambino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Osservazione del rapporto genitori-bambino</a:t>
            </a:r>
            <a:endParaRPr lang="it-IT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2100263"/>
            <a:ext cx="8229600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Valutazione della lesione specifica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Traumi in differenti fasi di guarigione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Lesioni in più opposti superfici (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Dx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Sn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; davanti e dietro)</a:t>
            </a:r>
          </a:p>
          <a:p>
            <a:pPr marL="1257300" lvl="2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Lesioni a stampo specifico (mano, cucchiaio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etc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Ematomi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Sospettare se in bambino che non deambula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Normale alle gambe, ginocchia, fronte, gomiti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Ustioni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 contatto (Ferro da stiro)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Da sigarette (distinguere da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impetigo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 immersione (Linea di demarcazione, bilaterale, simmetrico)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6188"/>
            <a:ext cx="9144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5850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Fratture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30% da maltrattamento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&lt;1 anno: 75% sono da maltrattamento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Forma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Segmento fratturato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Età del bambino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7" name="Immagine 1" descr="Femur fractu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928688"/>
            <a:ext cx="68754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18" name="CasellaDiTesto 2"/>
          <p:cNvSpPr txBox="1">
            <a:spLocks noChangeArrowheads="1"/>
          </p:cNvSpPr>
          <p:nvPr/>
        </p:nvSpPr>
        <p:spPr bwMode="auto">
          <a:xfrm>
            <a:off x="1071563" y="5783263"/>
            <a:ext cx="6818312" cy="646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66"/>
                </a:solidFill>
              </a:rPr>
              <a:t>Frattura spirale al femore in bambino di 6 mesi = Maltrattamento</a:t>
            </a:r>
          </a:p>
          <a:p>
            <a:r>
              <a:rPr lang="it-IT">
                <a:solidFill>
                  <a:srgbClr val="000066"/>
                </a:solidFill>
              </a:rPr>
              <a:t>Frattura spirale al femore in bambino di 3 anni  = Trauma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971550" y="449263"/>
            <a:ext cx="70818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800" b="1">
                <a:latin typeface="Times New Roman" pitchFamily="18" charset="0"/>
              </a:rPr>
              <a:t>   Gli atti e le carenze di cure che turbano</a:t>
            </a:r>
          </a:p>
          <a:p>
            <a:pPr algn="ctr" eaLnBrk="0" hangingPunct="0"/>
            <a:r>
              <a:rPr lang="it-IT" sz="2800" b="1">
                <a:latin typeface="Times New Roman" pitchFamily="18" charset="0"/>
              </a:rPr>
              <a:t>      gravemente il bambino, attentano alla sua</a:t>
            </a:r>
          </a:p>
          <a:p>
            <a:pPr algn="ctr" eaLnBrk="0" hangingPunct="0"/>
            <a:r>
              <a:rPr lang="it-IT" sz="2800" b="1">
                <a:latin typeface="Times New Roman" pitchFamily="18" charset="0"/>
              </a:rPr>
              <a:t>       integrità corporea, al suo sviluppo fisico, </a:t>
            </a:r>
          </a:p>
          <a:p>
            <a:pPr algn="ctr" eaLnBrk="0" hangingPunct="0"/>
            <a:r>
              <a:rPr lang="it-IT" sz="2800" b="1">
                <a:latin typeface="Times New Roman" pitchFamily="18" charset="0"/>
              </a:rPr>
              <a:t>    affettivo, intellettivo e morale, </a:t>
            </a:r>
          </a:p>
          <a:p>
            <a:pPr algn="ctr" eaLnBrk="0" hangingPunct="0"/>
            <a:r>
              <a:rPr lang="it-IT" sz="2800" b="1">
                <a:latin typeface="Times New Roman" pitchFamily="18" charset="0"/>
              </a:rPr>
              <a:t>  le cui manifestazioni sono di:</a:t>
            </a:r>
          </a:p>
          <a:p>
            <a:pPr algn="ctr" eaLnBrk="0" hangingPunct="0"/>
            <a:endParaRPr lang="it-IT" sz="2800" b="1">
              <a:latin typeface="Times New Roman" pitchFamily="18" charset="0"/>
            </a:endParaRPr>
          </a:p>
          <a:p>
            <a:pPr algn="ctr" eaLnBrk="0" hangingPunct="0"/>
            <a:r>
              <a:rPr lang="it-IT" sz="2800" b="1" u="sng">
                <a:solidFill>
                  <a:srgbClr val="000099"/>
                </a:solidFill>
                <a:latin typeface="Times New Roman" pitchFamily="18" charset="0"/>
              </a:rPr>
              <a:t> - trascuratezza e/o</a:t>
            </a:r>
          </a:p>
          <a:p>
            <a:pPr algn="ctr" eaLnBrk="0" hangingPunct="0"/>
            <a:r>
              <a:rPr lang="it-IT" sz="2800" b="1" u="sng">
                <a:solidFill>
                  <a:srgbClr val="000099"/>
                </a:solidFill>
                <a:latin typeface="Times New Roman" pitchFamily="18" charset="0"/>
              </a:rPr>
              <a:t>  - lesioni di ordine fisico e/o</a:t>
            </a:r>
          </a:p>
          <a:p>
            <a:pPr algn="ctr" eaLnBrk="0" hangingPunct="0"/>
            <a:r>
              <a:rPr lang="it-IT" sz="2800" b="1" u="sng">
                <a:solidFill>
                  <a:srgbClr val="000099"/>
                </a:solidFill>
                <a:latin typeface="Times New Roman" pitchFamily="18" charset="0"/>
              </a:rPr>
              <a:t> - psichico e/o</a:t>
            </a:r>
          </a:p>
          <a:p>
            <a:pPr algn="ctr" eaLnBrk="0" hangingPunct="0"/>
            <a:r>
              <a:rPr lang="it-IT" sz="2800" b="1" u="sng">
                <a:solidFill>
                  <a:srgbClr val="000099"/>
                </a:solidFill>
                <a:latin typeface="Times New Roman" pitchFamily="18" charset="0"/>
              </a:rPr>
              <a:t> - sessuale</a:t>
            </a:r>
          </a:p>
          <a:p>
            <a:pPr algn="ctr" eaLnBrk="0" hangingPunct="0"/>
            <a:r>
              <a:rPr lang="it-IT" sz="2800">
                <a:latin typeface="Times New Roman" pitchFamily="18" charset="0"/>
              </a:rPr>
              <a:t>     </a:t>
            </a:r>
          </a:p>
          <a:p>
            <a:pPr algn="ctr" eaLnBrk="0" hangingPunct="0"/>
            <a:r>
              <a:rPr lang="it-IT" sz="2800">
                <a:latin typeface="Times New Roman" pitchFamily="18" charset="0"/>
              </a:rPr>
              <a:t> </a:t>
            </a:r>
            <a:r>
              <a:rPr lang="it-IT" sz="2800" b="1">
                <a:latin typeface="Times New Roman" pitchFamily="18" charset="0"/>
              </a:rPr>
              <a:t>da parte di un familiare o di altri che </a:t>
            </a:r>
          </a:p>
          <a:p>
            <a:pPr algn="ctr" eaLnBrk="0" hangingPunct="0"/>
            <a:r>
              <a:rPr lang="it-IT" sz="2800" b="1">
                <a:latin typeface="Times New Roman" pitchFamily="18" charset="0"/>
              </a:rPr>
              <a:t>hanno cura del bambino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670550" y="6381750"/>
            <a:ext cx="336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 b="1" i="1">
                <a:latin typeface="Times New Roman" pitchFamily="18" charset="0"/>
              </a:rPr>
              <a:t>Consiglio d'Europa, Strasburgo,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5" name="Immagine 1" descr="midshaft femur fractur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73075"/>
            <a:ext cx="4214812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CasellaDiTesto 4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7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Fratture sospette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Multipli in differenti fasi di guarigione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Bilaterali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Posizione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costole posteriori, Scapola, sterno, processo spinoso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vert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Corpi vertebrali, dita, corpi vertebrali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Clavicola, ossa lunghe, lineare semplice al cranio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1" name="Immagine 1" descr="thmb_43cbf7a33e232distribution-of-fractur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61938"/>
            <a:ext cx="5929313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CasellaDiTesto 1"/>
          <p:cNvSpPr txBox="1">
            <a:spLocks noChangeArrowheads="1"/>
          </p:cNvSpPr>
          <p:nvPr/>
        </p:nvSpPr>
        <p:spPr bwMode="auto">
          <a:xfrm>
            <a:off x="857250" y="504825"/>
            <a:ext cx="7677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5400"/>
              <a:t>Osteogenesis imperfecta</a:t>
            </a:r>
          </a:p>
        </p:txBody>
      </p:sp>
      <p:pic>
        <p:nvPicPr>
          <p:cNvPr id="452610" name="Immagine 2" descr="OI bimb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19250"/>
            <a:ext cx="3678237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1" name="Immagine 3" descr="Osteogenesis imperfec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838" y="1643063"/>
            <a:ext cx="3609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7" name="Immagine 1" descr="OI blue scler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714500"/>
            <a:ext cx="423862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58" name="CasellaDiTesto 2"/>
          <p:cNvSpPr txBox="1">
            <a:spLocks noChangeArrowheads="1"/>
          </p:cNvSpPr>
          <p:nvPr/>
        </p:nvSpPr>
        <p:spPr bwMode="auto">
          <a:xfrm>
            <a:off x="857250" y="428625"/>
            <a:ext cx="7677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5400"/>
              <a:t>Osteogenesis imperfecta</a:t>
            </a:r>
          </a:p>
        </p:txBody>
      </p:sp>
      <p:pic>
        <p:nvPicPr>
          <p:cNvPr id="454659" name="Immagine 3" descr="OI blue scle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71450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60" name="CasellaDiTesto 4"/>
          <p:cNvSpPr txBox="1">
            <a:spLocks noChangeArrowheads="1"/>
          </p:cNvSpPr>
          <p:nvPr/>
        </p:nvSpPr>
        <p:spPr bwMode="auto">
          <a:xfrm>
            <a:off x="3294063" y="5286375"/>
            <a:ext cx="213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000066"/>
                </a:solidFill>
              </a:rPr>
              <a:t>Blue sclera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Esame obbiettivo: </a:t>
            </a:r>
          </a:p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secondo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step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verso la diagnosi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Trauma cranico sospetto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Frattura complessa associata ad ematoma (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subgaleale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Vomito, irritabilità, aumento CC, convulsioni, apnea, arresto cardiaco, coma.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</a:t>
            </a:r>
            <a:r>
              <a:rPr lang="it-IT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Shaken</a:t>
            </a: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Baby </a:t>
            </a:r>
            <a:r>
              <a:rPr lang="it-IT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Syndrome</a:t>
            </a:r>
            <a:endParaRPr lang="it-IT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Agitazione vigorosa del bambino con o senza impatto finale su una superficie rigida.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3" name="Immagine 1" descr="Shaken baby syndrome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6375"/>
            <a:ext cx="7643812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1" name="Immagine 1" descr="Shaken baby syndro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642938"/>
            <a:ext cx="66071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3571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Shaken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Baby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Syndrome</a:t>
            </a:r>
            <a:endParaRPr lang="it-IT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Emorragie retiniche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Emorragie intracraniche (</a:t>
            </a:r>
            <a:r>
              <a:rPr lang="it-IT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subdurali</a:t>
            </a: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Edema cerebrale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Fratture costole posteriori e laterali</a:t>
            </a:r>
            <a:endParaRPr lang="it-IT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Cause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Fattori legati al bambino stesso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Fattori familiari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Fattori sociali</a:t>
            </a:r>
            <a:endParaRPr lang="it-IT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 rot="-3313476">
            <a:off x="4636294" y="3591719"/>
            <a:ext cx="2614612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000066"/>
                </a:solidFill>
              </a:rPr>
              <a:t>Combinazone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323850" y="908050"/>
            <a:ext cx="856932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it-IT">
                <a:latin typeface="Arial" charset="0"/>
              </a:rPr>
              <a:t> </a:t>
            </a:r>
            <a:r>
              <a:rPr lang="it-IT" sz="3200" b="1">
                <a:latin typeface="Comic Sans MS" pitchFamily="66" charset="0"/>
              </a:rPr>
              <a:t>”Ogni condizione che impedisce in termini permanenti e gravi lo sviluppo</a:t>
            </a:r>
          </a:p>
          <a:p>
            <a:pPr>
              <a:lnSpc>
                <a:spcPct val="180000"/>
              </a:lnSpc>
            </a:pPr>
            <a:r>
              <a:rPr lang="it-IT" sz="3200" b="1">
                <a:latin typeface="Comic Sans MS" pitchFamily="66" charset="0"/>
              </a:rPr>
              <a:t>delle potenzialità innate di crescita di un soggetto in età evolutiva”</a:t>
            </a:r>
          </a:p>
          <a:p>
            <a:pPr>
              <a:lnSpc>
                <a:spcPct val="180000"/>
              </a:lnSpc>
            </a:pPr>
            <a:endParaRPr lang="it-IT" sz="3200" b="1">
              <a:latin typeface="Comic Sans MS" pitchFamily="66" charset="0"/>
            </a:endParaRPr>
          </a:p>
          <a:p>
            <a:pPr>
              <a:lnSpc>
                <a:spcPct val="180000"/>
              </a:lnSpc>
            </a:pPr>
            <a:r>
              <a:rPr lang="it-IT" sz="1400" i="1">
                <a:latin typeface="Comic Sans MS" pitchFamily="66" charset="0"/>
              </a:rPr>
              <a:t>I° Rapporto sulla Condizione dell’Infanzia e della Preadolescenza, EURISPES e Telefono Azzurro,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Rectangle 2"/>
          <p:cNvSpPr>
            <a:spLocks noChangeArrowheads="1"/>
          </p:cNvSpPr>
          <p:nvPr/>
        </p:nvSpPr>
        <p:spPr bwMode="auto">
          <a:xfrm>
            <a:off x="1692275" y="358775"/>
            <a:ext cx="5868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I FATTORI DI RISCHIO</a:t>
            </a:r>
          </a:p>
        </p:txBody>
      </p:sp>
      <p:graphicFrame>
        <p:nvGraphicFramePr>
          <p:cNvPr id="96296" name="Group 40"/>
          <p:cNvGraphicFramePr>
            <a:graphicFrameLocks noGrp="1"/>
          </p:cNvGraphicFramePr>
          <p:nvPr/>
        </p:nvGraphicFramePr>
        <p:xfrm>
          <a:off x="468313" y="981075"/>
          <a:ext cx="8207375" cy="5546725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BAMBINI A RISCHIO</a:t>
                      </a:r>
                      <a:endParaRPr kumimoji="0" lang="it-IT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Bambini con handicap fisico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Basso peso alla nascita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Prematurità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Gravidanza e/o parto difficili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Gravidanza gemellare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Problemi di alimentazione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Disturbi del sonno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Pianto notturno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Mancanza di controllo sfinterico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it-IT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Disarmonie affettivo-relazionali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6954" name="Rectangle 30"/>
          <p:cNvSpPr>
            <a:spLocks noChangeArrowheads="1"/>
          </p:cNvSpPr>
          <p:nvPr/>
        </p:nvSpPr>
        <p:spPr bwMode="auto">
          <a:xfrm>
            <a:off x="0" y="5356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sz="2400">
              <a:latin typeface="Comic Sans MS" pitchFamily="66" charset="0"/>
            </a:endParaRPr>
          </a:p>
        </p:txBody>
      </p:sp>
      <p:sp>
        <p:nvSpPr>
          <p:cNvPr id="466955" name="CasellaDiTesto 4"/>
          <p:cNvSpPr txBox="1">
            <a:spLocks noChangeArrowheads="1"/>
          </p:cNvSpPr>
          <p:nvPr/>
        </p:nvSpPr>
        <p:spPr bwMode="auto">
          <a:xfrm>
            <a:off x="142875" y="142875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92" name="Group 28"/>
          <p:cNvGraphicFramePr>
            <a:graphicFrameLocks noGrp="1"/>
          </p:cNvGraphicFramePr>
          <p:nvPr/>
        </p:nvGraphicFramePr>
        <p:xfrm>
          <a:off x="323850" y="1052513"/>
          <a:ext cx="8675688" cy="5583237"/>
        </p:xfrm>
        <a:graphic>
          <a:graphicData uri="http://schemas.openxmlformats.org/drawingml/2006/table">
            <a:tbl>
              <a:tblPr/>
              <a:tblGrid>
                <a:gridCol w="8675688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GENITORI A RISCHIO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Madre giovane (&lt;18 anni)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Persone sole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Grave ritardo mentale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Patologia psichiatrica grave o cronica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Tossicodipendenti o alcolisti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Storia di significative carenze affettive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Importanti differenze culturali fra  genitori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Disoccupazione e/o gravi difficoltà economiche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Cond. abitative improprie per igiene e spazio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Symbol" pitchFamily="18" charset="2"/>
                        <a:buAutoNum type="arabicPeriod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Emarginazione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9001" name="Rectangle 26"/>
          <p:cNvSpPr>
            <a:spLocks noChangeArrowheads="1"/>
          </p:cNvSpPr>
          <p:nvPr/>
        </p:nvSpPr>
        <p:spPr bwMode="auto">
          <a:xfrm>
            <a:off x="1692275" y="428625"/>
            <a:ext cx="5868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I FATTORI DI RISCHIO</a:t>
            </a:r>
          </a:p>
        </p:txBody>
      </p:sp>
      <p:sp>
        <p:nvSpPr>
          <p:cNvPr id="469002" name="CasellaDiTesto 3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1743075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Emocromo (anemia da malnutrizione?)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Coagulazione (DD con </a:t>
            </a:r>
            <a:r>
              <a:rPr lang="it-IT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coagulopatie</a:t>
            </a: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Esame urine (ematuria)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Esame tossicologico delle urine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Transaminasi e amilasi. Se alti fare TAC addome !!</a:t>
            </a:r>
            <a:endParaRPr lang="it-IT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Radiologia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124301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Scheletro			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tutti &lt;2 anni, con due proiezioni</a:t>
            </a:r>
            <a:endParaRPr lang="it-IT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TAC 			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senza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MdC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encefalo e addome</a:t>
            </a:r>
            <a:endParaRPr lang="it-IT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Scintigrafia		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fratture costali recenti senza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callus</a:t>
            </a:r>
            <a:endParaRPr lang="it-IT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Documentazione fotografica</a:t>
            </a:r>
            <a:endParaRPr lang="it-IT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473092" name="Immagine 4" descr="Bone sc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452938"/>
            <a:ext cx="8572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3" name="Immagine 5" descr="skeleto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716088"/>
            <a:ext cx="35718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0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997200"/>
            <a:ext cx="6429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CasellaDiTesto 1"/>
          <p:cNvSpPr txBox="1">
            <a:spLocks noChangeArrowheads="1"/>
          </p:cNvSpPr>
          <p:nvPr/>
        </p:nvSpPr>
        <p:spPr bwMode="auto">
          <a:xfrm>
            <a:off x="1071563" y="2143125"/>
            <a:ext cx="7416800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4400">
                <a:solidFill>
                  <a:srgbClr val="FFFF00"/>
                </a:solidFill>
              </a:rPr>
              <a:t>Alto indice di sospetto ma … </a:t>
            </a:r>
          </a:p>
          <a:p>
            <a:pPr algn="ctr">
              <a:lnSpc>
                <a:spcPct val="200000"/>
              </a:lnSpc>
            </a:pPr>
            <a:r>
              <a:rPr lang="it-IT" sz="4400">
                <a:solidFill>
                  <a:srgbClr val="FFFF00"/>
                </a:solidFill>
              </a:rPr>
              <a:t>con prudenza!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Trattamento in PS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1428750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ABC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Terapia specifica secondo necessita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Protocollo specifico per il maltrattamento con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Indicazioni sugli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step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diagnostici e terapeutici da seguire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Formazione di team multidisciplinare consolidato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Chi contattare (servizi sociali, forze del ordine, ginecologo,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etc</a:t>
            </a: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Trattamento in PS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7188" y="2100263"/>
            <a:ext cx="8543925" cy="4257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Il bambino che arriva morto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SIDS?	Diagnosi di esclusione dopo </a:t>
            </a:r>
            <a:r>
              <a:rPr lang="it-IT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post-mortem</a:t>
            </a:r>
            <a:endParaRPr lang="it-IT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Sostenere i genitori mentre si fanno le indagini</a:t>
            </a: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Attivazione immediata del team multidisciplinare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Rettangolo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mic Sans MS" pitchFamily="66" charset="0"/>
              </a:rPr>
              <a:t>La violenza all’infanzia è caratterizzato da:</a:t>
            </a:r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179388" y="258763"/>
            <a:ext cx="878522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AutoNum type="arabicParenR"/>
            </a:pPr>
            <a:r>
              <a:rPr lang="it-IT" sz="2800" b="1">
                <a:latin typeface="Comic Sans MS" pitchFamily="66" charset="0"/>
              </a:rPr>
              <a:t>PERICOLOSITA’ </a:t>
            </a:r>
            <a:r>
              <a:rPr lang="it-IT" sz="2800">
                <a:latin typeface="Comic Sans MS" pitchFamily="66" charset="0"/>
              </a:rPr>
              <a:t>:  può portare a conseguenze: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None/>
            </a:pPr>
            <a:endParaRPr lang="it-IT" sz="28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800">
                <a:latin typeface="Comic Sans MS" pitchFamily="66" charset="0"/>
              </a:rPr>
              <a:t> fisiche (menomazioni o esiti fatali)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800">
                <a:latin typeface="Comic Sans MS" pitchFamily="66" charset="0"/>
              </a:rPr>
              <a:t> psichiche </a:t>
            </a:r>
          </a:p>
          <a:p>
            <a:pPr marL="1257300" lvl="2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800">
                <a:latin typeface="Comic Sans MS" pitchFamily="66" charset="0"/>
              </a:rPr>
              <a:t>a </a:t>
            </a:r>
            <a:r>
              <a:rPr lang="it-IT" sz="2800" u="sng">
                <a:latin typeface="Comic Sans MS" pitchFamily="66" charset="0"/>
              </a:rPr>
              <a:t>breve</a:t>
            </a:r>
            <a:r>
              <a:rPr lang="it-IT" sz="2800">
                <a:latin typeface="Comic Sans MS" pitchFamily="66" charset="0"/>
              </a:rPr>
              <a:t> termine: confusione, disistima, senso colpa, vergogna, impotenza</a:t>
            </a:r>
          </a:p>
          <a:p>
            <a:pPr marL="1257300" lvl="2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800">
                <a:latin typeface="Comic Sans MS" pitchFamily="66" charset="0"/>
              </a:rPr>
              <a:t>a </a:t>
            </a:r>
            <a:r>
              <a:rPr lang="it-IT" sz="2800" u="sng">
                <a:latin typeface="Comic Sans MS" pitchFamily="66" charset="0"/>
              </a:rPr>
              <a:t>medio</a:t>
            </a:r>
            <a:r>
              <a:rPr lang="it-IT" sz="2800">
                <a:latin typeface="Comic Sans MS" pitchFamily="66" charset="0"/>
              </a:rPr>
              <a:t> termine: negazione, dissociazione, onnipotenza, sessualizzazione traumatica, handicap mentale, psicopatologie</a:t>
            </a:r>
          </a:p>
          <a:p>
            <a:pPr marL="1257300" lvl="2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it-IT" sz="2800">
                <a:latin typeface="Comic Sans MS" pitchFamily="66" charset="0"/>
              </a:rPr>
              <a:t>a </a:t>
            </a:r>
            <a:r>
              <a:rPr lang="it-IT" sz="2800" u="sng">
                <a:latin typeface="Comic Sans MS" pitchFamily="66" charset="0"/>
              </a:rPr>
              <a:t>lungo</a:t>
            </a:r>
            <a:r>
              <a:rPr lang="it-IT" sz="2800">
                <a:latin typeface="Comic Sans MS" pitchFamily="66" charset="0"/>
              </a:rPr>
              <a:t> termine: rischio di reiterazione in età adulta come vittima o autore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7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7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7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052513"/>
            <a:ext cx="87852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>
                <a:latin typeface="Comic Sans MS" pitchFamily="66" charset="0"/>
              </a:rPr>
              <a:t>2) FENOMENO SOMMERSO</a:t>
            </a:r>
            <a:r>
              <a:rPr lang="it-IT" sz="2400">
                <a:latin typeface="Comic Sans MS" pitchFamily="66" charset="0"/>
              </a:rPr>
              <a:t>: negato sia da chi subisce sia da chi lo agisce, nonché dai familiari e dagli operatori </a:t>
            </a:r>
          </a:p>
          <a:p>
            <a:pPr>
              <a:lnSpc>
                <a:spcPct val="120000"/>
              </a:lnSpc>
            </a:pPr>
            <a:endParaRPr lang="it-IT" sz="240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400" b="1">
                <a:latin typeface="Comic Sans MS" pitchFamily="66" charset="0"/>
              </a:rPr>
              <a:t>3) DOPPIO LEGAME</a:t>
            </a:r>
            <a:r>
              <a:rPr lang="it-IT" sz="2400">
                <a:latin typeface="Comic Sans MS" pitchFamily="66" charset="0"/>
              </a:rPr>
              <a:t>: la vittima non può né protestare né sottrarsi alla relazione maltrattante, essendo dipendente materialmente ed affettivamente dall’adulto</a:t>
            </a:r>
          </a:p>
          <a:p>
            <a:pPr>
              <a:lnSpc>
                <a:spcPct val="120000"/>
              </a:lnSpc>
            </a:pPr>
            <a:endParaRPr lang="it-IT" sz="240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400" b="1">
                <a:latin typeface="Comic Sans MS" pitchFamily="66" charset="0"/>
              </a:rPr>
              <a:t>4) VITTIME PRESCELTE “SOGGETTI DEBOLI”: </a:t>
            </a:r>
            <a:r>
              <a:rPr lang="it-IT" sz="2400">
                <a:latin typeface="Comic Sans MS" pitchFamily="66" charset="0"/>
              </a:rPr>
              <a:t>il minore è soggetto debole per definizione, viene più facilmente prescelto il minore con handicap e/o già trascurato e/o già abusato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988"/>
            <a:ext cx="72009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000125" y="6643688"/>
            <a:ext cx="714375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omic Sans MS" pitchFamily="66" charset="0"/>
              </a:rPr>
              <a:t>5) COAZIONE A RIPETERE</a:t>
            </a:r>
            <a:r>
              <a:rPr lang="it-IT" sz="2400">
                <a:latin typeface="Comic Sans MS" pitchFamily="66" charset="0"/>
              </a:rPr>
              <a:t>: tende a cronicizzarsi, sia nella vittima sia nel maltrattante, non si risolve senza aiuti esterni, richiede interventi tempestivi ed adeguati</a:t>
            </a:r>
          </a:p>
          <a:p>
            <a:endParaRPr lang="it-IT" sz="2400">
              <a:latin typeface="Comic Sans MS" pitchFamily="66" charset="0"/>
            </a:endParaRPr>
          </a:p>
          <a:p>
            <a:r>
              <a:rPr lang="it-IT" sz="2400" b="1">
                <a:latin typeface="Comic Sans MS" pitchFamily="66" charset="0"/>
              </a:rPr>
              <a:t>6) “PATOLOGIA FAMILIARE</a:t>
            </a:r>
            <a:r>
              <a:rPr lang="it-IT" sz="2400">
                <a:latin typeface="Comic Sans MS" pitchFamily="66" charset="0"/>
              </a:rPr>
              <a:t>”: </a:t>
            </a:r>
            <a:r>
              <a:rPr lang="it-IT" sz="2400" u="sng">
                <a:latin typeface="Comic Sans MS" pitchFamily="66" charset="0"/>
              </a:rPr>
              <a:t>tutti i componenti della famiglia ne sono coinvolti a diversi livelli di consapevolezza e responsabilità,</a:t>
            </a:r>
            <a:r>
              <a:rPr lang="it-IT" sz="2400">
                <a:latin typeface="Comic Sans MS" pitchFamily="66" charset="0"/>
              </a:rPr>
              <a:t> le misure di protezione e la presa in carico rivolte ad un solo membro della famiglia risultano inefficaci.. Nella fase anamnestica è sempre necessario esplorare oltre la dimensione di vita del minore anche quella della madre che può, a sua volta, essere (o essere stata) vittima della stessa violenza..</a:t>
            </a:r>
          </a:p>
          <a:p>
            <a:endParaRPr lang="it-IT" sz="2400">
              <a:latin typeface="Comic Sans MS" pitchFamily="66" charset="0"/>
            </a:endParaRPr>
          </a:p>
          <a:p>
            <a:r>
              <a:rPr lang="it-IT" sz="2400" b="1">
                <a:latin typeface="Comic Sans MS" pitchFamily="66" charset="0"/>
              </a:rPr>
              <a:t>7) TRANSGENERAZIONALE: </a:t>
            </a:r>
            <a:r>
              <a:rPr lang="it-IT" sz="2400">
                <a:latin typeface="Comic Sans MS" pitchFamily="66" charset="0"/>
              </a:rPr>
              <a:t>circa il 25% di adulti maltrattati o abusati in infanzia diventa a sua volta maltrattante (generalmente uomini) e/o sceglie un partner complementare violento (generalmente donne)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omic Sans MS" pitchFamily="66" charset="0"/>
              </a:rPr>
              <a:t>8) SEGRETO NEL SEGRETO</a:t>
            </a:r>
            <a:r>
              <a:rPr lang="it-IT" sz="2400">
                <a:latin typeface="Comic Sans MS" pitchFamily="66" charset="0"/>
              </a:rPr>
              <a:t>: la vittima di abuso sessuale (anche in assenza di violenza fisica) spesso dopo la rivelazione tende a negare la componente del “piacere”, vissuto con vergogna e senso di colpa. </a:t>
            </a:r>
          </a:p>
          <a:p>
            <a:endParaRPr lang="it-IT" sz="2400">
              <a:latin typeface="Comic Sans MS" pitchFamily="66" charset="0"/>
            </a:endParaRPr>
          </a:p>
          <a:p>
            <a:r>
              <a:rPr lang="it-IT" sz="2400" b="1">
                <a:latin typeface="Comic Sans MS" pitchFamily="66" charset="0"/>
              </a:rPr>
              <a:t>9) L’INTENSITÀ E LA QUALITÀ DEGLI ESITI DANNOSI </a:t>
            </a:r>
            <a:r>
              <a:rPr lang="it-IT" sz="2400">
                <a:latin typeface="Comic Sans MS" pitchFamily="66" charset="0"/>
              </a:rPr>
              <a:t>dell’abuso sessuale deriva dal bilancio tra le caratteristiche dell’evento ed i fattori di protezione:</a:t>
            </a:r>
          </a:p>
          <a:p>
            <a:r>
              <a:rPr lang="it-IT" sz="2400" b="1">
                <a:latin typeface="Comic Sans MS" pitchFamily="66" charset="0"/>
              </a:rPr>
              <a:t>Caratteristiche dell’evento: </a:t>
            </a:r>
            <a:r>
              <a:rPr lang="it-IT" sz="2400">
                <a:latin typeface="Comic Sans MS" pitchFamily="66" charset="0"/>
              </a:rPr>
              <a:t>1) Precocità; 2)Frequenza; 3)Durata; 4)Gravità degli atti sessuali; 5) Relazione con l’abusante</a:t>
            </a:r>
          </a:p>
          <a:p>
            <a:r>
              <a:rPr lang="it-IT" sz="2400" b="1">
                <a:latin typeface="Comic Sans MS" pitchFamily="66" charset="0"/>
              </a:rPr>
              <a:t>Fattori di protezione: </a:t>
            </a:r>
            <a:r>
              <a:rPr lang="it-IT" sz="2400">
                <a:latin typeface="Comic Sans MS" pitchFamily="66" charset="0"/>
              </a:rPr>
              <a:t>1)Risorse individuali della vittima; 2) Del suo ambiente familiare; 3)Interventi attivati nell’ambito psico-sociale, sanitario, giudiziario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747" name="Object 3"/>
          <p:cNvGraphicFramePr>
            <a:graphicFrameLocks/>
          </p:cNvGraphicFramePr>
          <p:nvPr/>
        </p:nvGraphicFramePr>
        <p:xfrm>
          <a:off x="506413" y="223838"/>
          <a:ext cx="8331200" cy="6303962"/>
        </p:xfrm>
        <a:graphic>
          <a:graphicData uri="http://schemas.openxmlformats.org/presentationml/2006/ole">
            <p:oleObj spid="_x0000_s415747" name="Grafico" r:id="rId4" imgW="8334451" imgH="630570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4"/>
          <p:cNvSpPr>
            <a:spLocks noChangeArrowheads="1"/>
          </p:cNvSpPr>
          <p:nvPr/>
        </p:nvSpPr>
        <p:spPr bwMode="auto">
          <a:xfrm>
            <a:off x="71438" y="642938"/>
            <a:ext cx="8929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>
                <a:latin typeface="Comic Sans MS" pitchFamily="66" charset="0"/>
              </a:rPr>
              <a:t>La violenza ai minori interessa tutte le fasce sociali della popolazione ed è un fenomeno molto complesso che si inserisce in un contesto di crisi familiare.</a:t>
            </a:r>
          </a:p>
          <a:p>
            <a:pPr algn="ctr">
              <a:lnSpc>
                <a:spcPct val="150000"/>
              </a:lnSpc>
            </a:pPr>
            <a:endParaRPr lang="it-IT" sz="320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it-IT" sz="320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it-IT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Gli </a:t>
            </a:r>
            <a:r>
              <a:rPr lang="it-IT" sz="4000" dirty="0" err="1" smtClean="0"/>
              <a:t>step</a:t>
            </a:r>
            <a:r>
              <a:rPr lang="it-IT" sz="4000" dirty="0" smtClean="0"/>
              <a:t> diagnostici e terapeutici</a:t>
            </a:r>
            <a:endParaRPr lang="it-IT" sz="40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Sospettare</a:t>
            </a:r>
          </a:p>
          <a:p>
            <a:pPr eaLnBrk="1" hangingPunct="1">
              <a:defRPr/>
            </a:pPr>
            <a:r>
              <a:rPr lang="it-IT" dirty="0" smtClean="0"/>
              <a:t>Definizione della diagnosi</a:t>
            </a:r>
          </a:p>
          <a:p>
            <a:pPr eaLnBrk="1" hangingPunct="1">
              <a:defRPr/>
            </a:pPr>
            <a:r>
              <a:rPr lang="it-IT" dirty="0" smtClean="0"/>
              <a:t>Trattamento delle lesioni acute</a:t>
            </a:r>
          </a:p>
          <a:p>
            <a:pPr eaLnBrk="1" hangingPunct="1">
              <a:defRPr/>
            </a:pPr>
            <a:r>
              <a:rPr lang="it-IT" dirty="0" smtClean="0"/>
              <a:t>Avviare processi di tutela</a:t>
            </a:r>
          </a:p>
          <a:p>
            <a:pPr eaLnBrk="1" hangingPunct="1">
              <a:defRPr/>
            </a:pPr>
            <a:r>
              <a:rPr lang="it-IT" dirty="0" smtClean="0"/>
              <a:t>Segnalazione anche del solo sospetto</a:t>
            </a:r>
          </a:p>
          <a:p>
            <a:pPr eaLnBrk="1" hangingPunct="1">
              <a:defRPr/>
            </a:pPr>
            <a:r>
              <a:rPr lang="it-IT" dirty="0" smtClean="0"/>
              <a:t>Documentare </a:t>
            </a:r>
          </a:p>
          <a:p>
            <a:pPr eaLnBrk="1" hangingPunct="1">
              <a:defRPr/>
            </a:pPr>
            <a:r>
              <a:rPr lang="it-IT" dirty="0" smtClean="0"/>
              <a:t>Suggerimento di follow-up e trattamento</a:t>
            </a:r>
          </a:p>
          <a:p>
            <a:pPr eaLnBrk="1" hangingPunct="1">
              <a:defRPr/>
            </a:pPr>
            <a:endParaRPr lang="it-IT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 rot="-2321045">
            <a:off x="-319088" y="3106738"/>
            <a:ext cx="9664701" cy="523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</a:rPr>
              <a:t>Assicurare il benessere e la sicurezza del bambino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Epidemiologia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1600200"/>
            <a:ext cx="8229600" cy="49006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USA: 1.4 milioni segnalazioni /anno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3% della popolazione &lt;18 anni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160.000 con rischio di vita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1.200 decessi /anno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Buona parte di loro hanno avuto accesso precedente in PS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Inghilterra e New </a:t>
            </a:r>
            <a:r>
              <a:rPr lang="it-IT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Zeland</a:t>
            </a: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simile al USA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Tailandia: </a:t>
            </a:r>
            <a:r>
              <a:rPr lang="it-IT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prostituzione</a:t>
            </a:r>
            <a:endParaRPr lang="it-IT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Brazil</a:t>
            </a: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bambini senza tetto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CasellaDiTesto 1"/>
          <p:cNvSpPr txBox="1">
            <a:spLocks noChangeArrowheads="1"/>
          </p:cNvSpPr>
          <p:nvPr/>
        </p:nvSpPr>
        <p:spPr bwMode="auto">
          <a:xfrm>
            <a:off x="142875" y="214313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>
                <a:solidFill>
                  <a:srgbClr val="FF0000"/>
                </a:solidFill>
              </a:rPr>
              <a:t>Il Maltrattamento in età pediatrica</a:t>
            </a: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Conseguenze </a:t>
            </a:r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457200" y="1285875"/>
            <a:ext cx="8229600" cy="490061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Immediati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Traumi, fratture, fino a morte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Tardivi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Ritardo PM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Violenza e comportamento criminale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Uso di droga, depressione, suicidio, ansia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Auto-lesionismo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ancio">
  <a:themeElements>
    <a:clrScheme name="Bilancio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ilanci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ancio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io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io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1893</TotalTime>
  <Words>1231</Words>
  <Application>Microsoft Office PowerPoint</Application>
  <PresentationFormat>On-screen Show (4:3)</PresentationFormat>
  <Paragraphs>242</Paragraphs>
  <Slides>41</Slides>
  <Notes>41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Tahoma</vt:lpstr>
      <vt:lpstr>Arial</vt:lpstr>
      <vt:lpstr>Wingdings</vt:lpstr>
      <vt:lpstr>Comic Sans MS</vt:lpstr>
      <vt:lpstr>Times New Roman</vt:lpstr>
      <vt:lpstr>Symbol</vt:lpstr>
      <vt:lpstr>Bilancio</vt:lpstr>
      <vt:lpstr>Bilancio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Gli step diagnostici e terapeutici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Ferrando</dc:creator>
  <cp:lastModifiedBy>Ferrando</cp:lastModifiedBy>
  <cp:revision>53</cp:revision>
  <dcterms:created xsi:type="dcterms:W3CDTF">2008-02-17T14:44:45Z</dcterms:created>
  <dcterms:modified xsi:type="dcterms:W3CDTF">2008-03-26T17:35:37Z</dcterms:modified>
</cp:coreProperties>
</file>