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notesMasterIdLst>
    <p:notesMasterId r:id="rId49"/>
  </p:notesMasterIdLst>
  <p:sldIdLst>
    <p:sldId id="423" r:id="rId3"/>
    <p:sldId id="403" r:id="rId4"/>
    <p:sldId id="382" r:id="rId5"/>
    <p:sldId id="406" r:id="rId6"/>
    <p:sldId id="404" r:id="rId7"/>
    <p:sldId id="405" r:id="rId8"/>
    <p:sldId id="407" r:id="rId9"/>
    <p:sldId id="381" r:id="rId10"/>
    <p:sldId id="389" r:id="rId11"/>
    <p:sldId id="345" r:id="rId12"/>
    <p:sldId id="387" r:id="rId13"/>
    <p:sldId id="388" r:id="rId14"/>
    <p:sldId id="347" r:id="rId15"/>
    <p:sldId id="349" r:id="rId16"/>
    <p:sldId id="353" r:id="rId17"/>
    <p:sldId id="427" r:id="rId18"/>
    <p:sldId id="390" r:id="rId19"/>
    <p:sldId id="391" r:id="rId20"/>
    <p:sldId id="393" r:id="rId21"/>
    <p:sldId id="394" r:id="rId22"/>
    <p:sldId id="395" r:id="rId23"/>
    <p:sldId id="396" r:id="rId24"/>
    <p:sldId id="417" r:id="rId25"/>
    <p:sldId id="397" r:id="rId26"/>
    <p:sldId id="399" r:id="rId27"/>
    <p:sldId id="402" r:id="rId28"/>
    <p:sldId id="430" r:id="rId29"/>
    <p:sldId id="431" r:id="rId30"/>
    <p:sldId id="413" r:id="rId31"/>
    <p:sldId id="428" r:id="rId32"/>
    <p:sldId id="400" r:id="rId33"/>
    <p:sldId id="414" r:id="rId34"/>
    <p:sldId id="408" r:id="rId35"/>
    <p:sldId id="409" r:id="rId36"/>
    <p:sldId id="358" r:id="rId37"/>
    <p:sldId id="360" r:id="rId38"/>
    <p:sldId id="361" r:id="rId39"/>
    <p:sldId id="369" r:id="rId40"/>
    <p:sldId id="362" r:id="rId41"/>
    <p:sldId id="426" r:id="rId42"/>
    <p:sldId id="343" r:id="rId43"/>
    <p:sldId id="333" r:id="rId44"/>
    <p:sldId id="341" r:id="rId45"/>
    <p:sldId id="385" r:id="rId46"/>
    <p:sldId id="386" r:id="rId47"/>
    <p:sldId id="424" r:id="rId48"/>
  </p:sldIdLst>
  <p:sldSz cx="9144000" cy="6858000" type="screen4x3"/>
  <p:notesSz cx="6858000" cy="9144000"/>
  <p:defaultTextStyle>
    <a:defPPr>
      <a:defRPr lang="it-IT"/>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66"/>
    <a:srgbClr val="448D1F"/>
    <a:srgbClr val="800000"/>
    <a:srgbClr val="663300"/>
    <a:srgbClr val="FFFF00"/>
    <a:srgbClr val="333333"/>
    <a:srgbClr val="336699"/>
    <a:srgbClr val="00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0" d="100"/>
          <a:sy n="70" d="100"/>
        </p:scale>
        <p:origin x="-996" y="-96"/>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_rels/viewProps.xml.rels><?xml version="1.0" encoding="UTF-8" standalone="yes"?>
<Relationships xmlns="http://schemas.openxmlformats.org/package/2006/relationships"><Relationship Id="rId1"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it-IT"/>
          </a:p>
        </p:txBody>
      </p:sp>
      <p:sp>
        <p:nvSpPr>
          <p:cNvPr id="3174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it-IT"/>
          </a:p>
        </p:txBody>
      </p:sp>
      <p:sp>
        <p:nvSpPr>
          <p:cNvPr id="31748"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174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3175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it-IT"/>
          </a:p>
        </p:txBody>
      </p:sp>
      <p:sp>
        <p:nvSpPr>
          <p:cNvPr id="3175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E12544E-C0E6-44CC-B97A-BFC87262A96A}" type="slidenum">
              <a:rPr lang="it-IT"/>
              <a:pPr/>
              <a:t>‹N›</a:t>
            </a:fld>
            <a:endParaRPr lang="it-IT"/>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en-US"/>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6814E8A5-0536-44C5-98C5-82A866782FB9}" type="slidenum">
              <a:rPr lang="it-IT"/>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a:t>Fare clic per modificare lo stile del titolo</a:t>
            </a:r>
            <a:endParaRPr lang="it-IT"/>
          </a:p>
        </p:txBody>
      </p:sp>
      <p:sp>
        <p:nvSpPr>
          <p:cNvPr id="3" name="Segnaposto contenuto 2"/>
          <p:cNvSpPr>
            <a:spLocks noGrp="1"/>
          </p:cNvSpPr>
          <p:nvPr>
            <p:ph idx="1"/>
          </p:nvPr>
        </p:nvSpPr>
        <p:spPr/>
        <p:txBody>
          <a:body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5E758A03-B117-4815-8F1A-480FB2957426}" type="slidenum">
              <a:rPr lang="it-IT"/>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en-US"/>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AD60F36E-A3F2-478B-B08D-FC9EEAF16CAE}" type="slidenum">
              <a:rPr lang="it-IT"/>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495A1535-5566-41CC-9E49-FF90FD152487}" type="slidenum">
              <a:rPr lang="it-IT"/>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en-US"/>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7" name="Segnaposto data 6"/>
          <p:cNvSpPr>
            <a:spLocks noGrp="1"/>
          </p:cNvSpPr>
          <p:nvPr>
            <p:ph type="dt" sz="half" idx="10"/>
          </p:nvPr>
        </p:nvSpPr>
        <p:spPr/>
        <p:txBody>
          <a:bodyPr/>
          <a:lstStyle>
            <a:lvl1pPr>
              <a:defRPr/>
            </a:lvl1pPr>
          </a:lstStyle>
          <a:p>
            <a:endParaRPr lang="it-IT"/>
          </a:p>
        </p:txBody>
      </p:sp>
      <p:sp>
        <p:nvSpPr>
          <p:cNvPr id="8" name="Segnaposto piè di pagina 7"/>
          <p:cNvSpPr>
            <a:spLocks noGrp="1"/>
          </p:cNvSpPr>
          <p:nvPr>
            <p:ph type="ftr" sz="quarter" idx="11"/>
          </p:nvPr>
        </p:nvSpPr>
        <p:spPr/>
        <p:txBody>
          <a:bodyPr/>
          <a:lstStyle>
            <a:lvl1pPr>
              <a:defRPr/>
            </a:lvl1pPr>
          </a:lstStyle>
          <a:p>
            <a:endParaRPr lang="it-IT"/>
          </a:p>
        </p:txBody>
      </p:sp>
      <p:sp>
        <p:nvSpPr>
          <p:cNvPr id="9" name="Segnaposto numero diapositiva 8"/>
          <p:cNvSpPr>
            <a:spLocks noGrp="1"/>
          </p:cNvSpPr>
          <p:nvPr>
            <p:ph type="sldNum" sz="quarter" idx="12"/>
          </p:nvPr>
        </p:nvSpPr>
        <p:spPr/>
        <p:txBody>
          <a:bodyPr/>
          <a:lstStyle>
            <a:lvl1pPr>
              <a:defRPr/>
            </a:lvl1pPr>
          </a:lstStyle>
          <a:p>
            <a:fld id="{0B617088-2149-49EC-B741-F7BF38B3C5EC}" type="slidenum">
              <a:rPr lang="it-IT"/>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a:t>Fare clic per modificare lo stile del titolo</a:t>
            </a:r>
            <a:endParaRPr lang="it-IT"/>
          </a:p>
        </p:txBody>
      </p:sp>
      <p:sp>
        <p:nvSpPr>
          <p:cNvPr id="3" name="Segnaposto data 2"/>
          <p:cNvSpPr>
            <a:spLocks noGrp="1"/>
          </p:cNvSpPr>
          <p:nvPr>
            <p:ph type="dt" sz="half" idx="10"/>
          </p:nvPr>
        </p:nvSpPr>
        <p:spPr/>
        <p:txBody>
          <a:bodyPr/>
          <a:lstStyle>
            <a:lvl1pPr>
              <a:defRPr/>
            </a:lvl1pPr>
          </a:lstStyle>
          <a:p>
            <a:endParaRPr lang="it-IT"/>
          </a:p>
        </p:txBody>
      </p:sp>
      <p:sp>
        <p:nvSpPr>
          <p:cNvPr id="4" name="Segnaposto piè di pagina 3"/>
          <p:cNvSpPr>
            <a:spLocks noGrp="1"/>
          </p:cNvSpPr>
          <p:nvPr>
            <p:ph type="ftr" sz="quarter" idx="11"/>
          </p:nvPr>
        </p:nvSpPr>
        <p:spPr/>
        <p:txBody>
          <a:bodyPr/>
          <a:lstStyle>
            <a:lvl1pPr>
              <a:defRPr/>
            </a:lvl1pPr>
          </a:lstStyle>
          <a:p>
            <a:endParaRPr lang="it-IT"/>
          </a:p>
        </p:txBody>
      </p:sp>
      <p:sp>
        <p:nvSpPr>
          <p:cNvPr id="5" name="Segnaposto numero diapositiva 4"/>
          <p:cNvSpPr>
            <a:spLocks noGrp="1"/>
          </p:cNvSpPr>
          <p:nvPr>
            <p:ph type="sldNum" sz="quarter" idx="12"/>
          </p:nvPr>
        </p:nvSpPr>
        <p:spPr/>
        <p:txBody>
          <a:bodyPr/>
          <a:lstStyle>
            <a:lvl1pPr>
              <a:defRPr/>
            </a:lvl1pPr>
          </a:lstStyle>
          <a:p>
            <a:fld id="{C9A5CE74-BDA1-422F-BDC2-9C6A0ECE49A7}" type="slidenum">
              <a:rPr lang="it-IT"/>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it-IT"/>
          </a:p>
        </p:txBody>
      </p:sp>
      <p:sp>
        <p:nvSpPr>
          <p:cNvPr id="3" name="Segnaposto piè di pagina 2"/>
          <p:cNvSpPr>
            <a:spLocks noGrp="1"/>
          </p:cNvSpPr>
          <p:nvPr>
            <p:ph type="ftr" sz="quarter" idx="11"/>
          </p:nvPr>
        </p:nvSpPr>
        <p:spPr/>
        <p:txBody>
          <a:bodyPr/>
          <a:lstStyle>
            <a:lvl1pPr>
              <a:defRPr/>
            </a:lvl1pPr>
          </a:lstStyle>
          <a:p>
            <a:endParaRPr lang="it-IT"/>
          </a:p>
        </p:txBody>
      </p:sp>
      <p:sp>
        <p:nvSpPr>
          <p:cNvPr id="4" name="Segnaposto numero diapositiva 3"/>
          <p:cNvSpPr>
            <a:spLocks noGrp="1"/>
          </p:cNvSpPr>
          <p:nvPr>
            <p:ph type="sldNum" sz="quarter" idx="12"/>
          </p:nvPr>
        </p:nvSpPr>
        <p:spPr/>
        <p:txBody>
          <a:bodyPr/>
          <a:lstStyle>
            <a:lvl1pPr>
              <a:defRPr/>
            </a:lvl1pPr>
          </a:lstStyle>
          <a:p>
            <a:fld id="{97A01C43-9CF0-4D46-9ACD-FB3CAF372768}" type="slidenum">
              <a:rPr lang="it-IT"/>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en-US"/>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E0B949A7-91B4-46B8-9C8B-5E41E67878EC}" type="slidenum">
              <a:rPr lang="it-IT"/>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en-US"/>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04B2C36D-BD48-49C0-BDCC-011F250650DE}" type="slidenum">
              <a:rPr lang="it-IT"/>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1_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DB6C67F1-7B21-40FD-B814-8E708A2DD101}" type="slidenum">
              <a:rPr lang="it-IT"/>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en-US"/>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0A7AFBBA-F528-4FA0-8B24-4B89424E0CAB}" type="slidenum">
              <a:rPr lang="it-IT"/>
              <a:pPr/>
              <a:t>‹N›</a:t>
            </a:fld>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en-US"/>
              <a:t>Fare clic per modificare lo stile del titolo</a:t>
            </a:r>
            <a:endParaRPr lang="it-IT"/>
          </a:p>
        </p:txBody>
      </p:sp>
      <p:sp>
        <p:nvSpPr>
          <p:cNvPr id="3" name="Segnaposto testo 2"/>
          <p:cNvSpPr>
            <a:spLocks noGrp="1"/>
          </p:cNvSpPr>
          <p:nvPr>
            <p:ph type="body" sz="half" idx="1"/>
          </p:nvPr>
        </p:nvSpPr>
        <p:spPr>
          <a:xfrm>
            <a:off x="685800" y="1981200"/>
            <a:ext cx="3810000" cy="4114800"/>
          </a:xfrm>
        </p:spPr>
        <p:txBody>
          <a:body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contenuto 3"/>
          <p:cNvSpPr>
            <a:spLocks noGrp="1"/>
          </p:cNvSpPr>
          <p:nvPr>
            <p:ph sz="half" idx="2"/>
          </p:nvPr>
        </p:nvSpPr>
        <p:spPr>
          <a:xfrm>
            <a:off x="4648200" y="1981200"/>
            <a:ext cx="3810000" cy="4114800"/>
          </a:xfrm>
        </p:spPr>
        <p:txBody>
          <a:body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5" name="Segnaposto data 4"/>
          <p:cNvSpPr>
            <a:spLocks noGrp="1"/>
          </p:cNvSpPr>
          <p:nvPr>
            <p:ph type="dt" sz="half" idx="10"/>
          </p:nvPr>
        </p:nvSpPr>
        <p:spPr>
          <a:xfrm>
            <a:off x="685800" y="6248400"/>
            <a:ext cx="1905000" cy="457200"/>
          </a:xfrm>
        </p:spPr>
        <p:txBody>
          <a:bodyPr/>
          <a:lstStyle>
            <a:lvl1pPr>
              <a:defRPr/>
            </a:lvl1pPr>
          </a:lstStyle>
          <a:p>
            <a:endParaRPr lang="it-IT"/>
          </a:p>
        </p:txBody>
      </p:sp>
      <p:sp>
        <p:nvSpPr>
          <p:cNvPr id="6" name="Segnaposto piè di pagina 5"/>
          <p:cNvSpPr>
            <a:spLocks noGrp="1"/>
          </p:cNvSpPr>
          <p:nvPr>
            <p:ph type="ftr" sz="quarter" idx="11"/>
          </p:nvPr>
        </p:nvSpPr>
        <p:spPr>
          <a:xfrm>
            <a:off x="3124200" y="6248400"/>
            <a:ext cx="2895600" cy="457200"/>
          </a:xfrm>
        </p:spPr>
        <p:txBody>
          <a:bodyPr/>
          <a:lstStyle>
            <a:lvl1pPr>
              <a:defRPr/>
            </a:lvl1pPr>
          </a:lstStyle>
          <a:p>
            <a:endParaRPr lang="it-IT"/>
          </a:p>
        </p:txBody>
      </p:sp>
      <p:sp>
        <p:nvSpPr>
          <p:cNvPr id="7" name="Segnaposto numero diapositiva 6"/>
          <p:cNvSpPr>
            <a:spLocks noGrp="1"/>
          </p:cNvSpPr>
          <p:nvPr>
            <p:ph type="sldNum" sz="quarter" idx="12"/>
          </p:nvPr>
        </p:nvSpPr>
        <p:spPr>
          <a:xfrm>
            <a:off x="6553200" y="6248400"/>
            <a:ext cx="1905000" cy="457200"/>
          </a:xfrm>
        </p:spPr>
        <p:txBody>
          <a:bodyPr/>
          <a:lstStyle>
            <a:lvl1pPr>
              <a:defRPr/>
            </a:lvl1pPr>
          </a:lstStyle>
          <a:p>
            <a:fld id="{64BC3264-D993-446A-BAB0-183B0F3788F3}" type="slidenum">
              <a:rPr lang="it-IT"/>
              <a:pPr/>
              <a:t>‹N›</a:t>
            </a:fld>
            <a:endParaRPr lang="it-IT"/>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en-US"/>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7F9EE999-4DFF-478A-841F-E4B68B8CC27C}" type="slidenum">
              <a:rPr lang="it-IT"/>
              <a:pPr/>
              <a:t>‹N›</a:t>
            </a:fld>
            <a:endParaRPr lang="it-IT"/>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a:t>Fare clic per modificare lo stile del titolo</a:t>
            </a:r>
            <a:endParaRPr lang="it-IT"/>
          </a:p>
        </p:txBody>
      </p:sp>
      <p:sp>
        <p:nvSpPr>
          <p:cNvPr id="3" name="Segnaposto contenuto 2"/>
          <p:cNvSpPr>
            <a:spLocks noGrp="1"/>
          </p:cNvSpPr>
          <p:nvPr>
            <p:ph idx="1"/>
          </p:nvPr>
        </p:nvSpPr>
        <p:spPr/>
        <p:txBody>
          <a:body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5977E495-2329-401B-9F26-97B7E1A2D686}" type="slidenum">
              <a:rPr lang="it-IT"/>
              <a:pPr/>
              <a:t>‹N›</a:t>
            </a:fld>
            <a:endParaRPr lang="it-IT"/>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en-US"/>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942FBA4C-5ECB-45B5-9B0F-746B685206F0}" type="slidenum">
              <a:rPr lang="it-IT"/>
              <a:pPr/>
              <a:t>‹N›</a:t>
            </a:fld>
            <a:endParaRPr lang="it-IT"/>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5B3DEF81-DD4B-4A2B-9064-C4346F4F2BB9}" type="slidenum">
              <a:rPr lang="it-IT"/>
              <a:pPr/>
              <a:t>‹N›</a:t>
            </a:fld>
            <a:endParaRPr lang="it-IT"/>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en-US"/>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7" name="Segnaposto data 6"/>
          <p:cNvSpPr>
            <a:spLocks noGrp="1"/>
          </p:cNvSpPr>
          <p:nvPr>
            <p:ph type="dt" sz="half" idx="10"/>
          </p:nvPr>
        </p:nvSpPr>
        <p:spPr/>
        <p:txBody>
          <a:bodyPr/>
          <a:lstStyle>
            <a:lvl1pPr>
              <a:defRPr/>
            </a:lvl1pPr>
          </a:lstStyle>
          <a:p>
            <a:endParaRPr lang="it-IT"/>
          </a:p>
        </p:txBody>
      </p:sp>
      <p:sp>
        <p:nvSpPr>
          <p:cNvPr id="8" name="Segnaposto piè di pagina 7"/>
          <p:cNvSpPr>
            <a:spLocks noGrp="1"/>
          </p:cNvSpPr>
          <p:nvPr>
            <p:ph type="ftr" sz="quarter" idx="11"/>
          </p:nvPr>
        </p:nvSpPr>
        <p:spPr/>
        <p:txBody>
          <a:bodyPr/>
          <a:lstStyle>
            <a:lvl1pPr>
              <a:defRPr/>
            </a:lvl1pPr>
          </a:lstStyle>
          <a:p>
            <a:endParaRPr lang="it-IT"/>
          </a:p>
        </p:txBody>
      </p:sp>
      <p:sp>
        <p:nvSpPr>
          <p:cNvPr id="9" name="Segnaposto numero diapositiva 8"/>
          <p:cNvSpPr>
            <a:spLocks noGrp="1"/>
          </p:cNvSpPr>
          <p:nvPr>
            <p:ph type="sldNum" sz="quarter" idx="12"/>
          </p:nvPr>
        </p:nvSpPr>
        <p:spPr/>
        <p:txBody>
          <a:bodyPr/>
          <a:lstStyle>
            <a:lvl1pPr>
              <a:defRPr/>
            </a:lvl1pPr>
          </a:lstStyle>
          <a:p>
            <a:fld id="{AC780139-8F5F-4E33-9BE3-D4ECF3677D55}" type="slidenum">
              <a:rPr lang="it-IT"/>
              <a:pPr/>
              <a:t>‹N›</a:t>
            </a:fld>
            <a:endParaRPr lang="it-I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a:t>Fare clic per modificare lo stile del titolo</a:t>
            </a:r>
            <a:endParaRPr lang="it-IT"/>
          </a:p>
        </p:txBody>
      </p:sp>
      <p:sp>
        <p:nvSpPr>
          <p:cNvPr id="3" name="Segnaposto data 2"/>
          <p:cNvSpPr>
            <a:spLocks noGrp="1"/>
          </p:cNvSpPr>
          <p:nvPr>
            <p:ph type="dt" sz="half" idx="10"/>
          </p:nvPr>
        </p:nvSpPr>
        <p:spPr/>
        <p:txBody>
          <a:bodyPr/>
          <a:lstStyle>
            <a:lvl1pPr>
              <a:defRPr/>
            </a:lvl1pPr>
          </a:lstStyle>
          <a:p>
            <a:endParaRPr lang="it-IT"/>
          </a:p>
        </p:txBody>
      </p:sp>
      <p:sp>
        <p:nvSpPr>
          <p:cNvPr id="4" name="Segnaposto piè di pagina 3"/>
          <p:cNvSpPr>
            <a:spLocks noGrp="1"/>
          </p:cNvSpPr>
          <p:nvPr>
            <p:ph type="ftr" sz="quarter" idx="11"/>
          </p:nvPr>
        </p:nvSpPr>
        <p:spPr/>
        <p:txBody>
          <a:bodyPr/>
          <a:lstStyle>
            <a:lvl1pPr>
              <a:defRPr/>
            </a:lvl1pPr>
          </a:lstStyle>
          <a:p>
            <a:endParaRPr lang="it-IT"/>
          </a:p>
        </p:txBody>
      </p:sp>
      <p:sp>
        <p:nvSpPr>
          <p:cNvPr id="5" name="Segnaposto numero diapositiva 4"/>
          <p:cNvSpPr>
            <a:spLocks noGrp="1"/>
          </p:cNvSpPr>
          <p:nvPr>
            <p:ph type="sldNum" sz="quarter" idx="12"/>
          </p:nvPr>
        </p:nvSpPr>
        <p:spPr/>
        <p:txBody>
          <a:bodyPr/>
          <a:lstStyle>
            <a:lvl1pPr>
              <a:defRPr/>
            </a:lvl1pPr>
          </a:lstStyle>
          <a:p>
            <a:fld id="{5AABFEFE-7B44-4767-81FC-A3B53A671321}" type="slidenum">
              <a:rPr lang="it-IT"/>
              <a:pPr/>
              <a:t>‹N›</a:t>
            </a:fld>
            <a:endParaRPr lang="it-IT"/>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it-IT"/>
          </a:p>
        </p:txBody>
      </p:sp>
      <p:sp>
        <p:nvSpPr>
          <p:cNvPr id="3" name="Segnaposto piè di pagina 2"/>
          <p:cNvSpPr>
            <a:spLocks noGrp="1"/>
          </p:cNvSpPr>
          <p:nvPr>
            <p:ph type="ftr" sz="quarter" idx="11"/>
          </p:nvPr>
        </p:nvSpPr>
        <p:spPr/>
        <p:txBody>
          <a:bodyPr/>
          <a:lstStyle>
            <a:lvl1pPr>
              <a:defRPr/>
            </a:lvl1pPr>
          </a:lstStyle>
          <a:p>
            <a:endParaRPr lang="it-IT"/>
          </a:p>
        </p:txBody>
      </p:sp>
      <p:sp>
        <p:nvSpPr>
          <p:cNvPr id="4" name="Segnaposto numero diapositiva 3"/>
          <p:cNvSpPr>
            <a:spLocks noGrp="1"/>
          </p:cNvSpPr>
          <p:nvPr>
            <p:ph type="sldNum" sz="quarter" idx="12"/>
          </p:nvPr>
        </p:nvSpPr>
        <p:spPr/>
        <p:txBody>
          <a:bodyPr/>
          <a:lstStyle>
            <a:lvl1pPr>
              <a:defRPr/>
            </a:lvl1pPr>
          </a:lstStyle>
          <a:p>
            <a:fld id="{A8A8634F-BCEB-41F0-A237-64BB39CF5558}" type="slidenum">
              <a:rPr lang="it-IT"/>
              <a:pPr/>
              <a:t>‹N›</a:t>
            </a:fld>
            <a:endParaRPr lang="it-IT"/>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en-US"/>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67EB3464-FA23-4C8C-9FAD-37D888CE4FEB}" type="slidenum">
              <a:rPr lang="it-IT"/>
              <a:pPr/>
              <a:t>‹N›</a:t>
            </a:fld>
            <a:endParaRPr lang="it-IT"/>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en-US"/>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2E86E790-28A1-41EE-AD7E-D6007C8D4FBD}" type="slidenum">
              <a:rPr lang="it-IT"/>
              <a:pPr/>
              <a:t>‹N›</a:t>
            </a:fld>
            <a:endParaRPr lang="it-IT"/>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1_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88C5A99E-6651-463B-B8FD-BF3D01BD2D42}" type="slidenum">
              <a:rPr lang="it-IT"/>
              <a:pPr/>
              <a:t>‹N›</a:t>
            </a:fld>
            <a:endParaRPr lang="it-IT"/>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en-US"/>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95E3E7EB-E079-413E-B396-6A01ED081B30}" type="slidenum">
              <a:rPr lang="it-IT"/>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it-IT"/>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it-IT"/>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802B362-6F46-4EAB-AD9E-3F45C40384C3}" type="slidenum">
              <a:rPr lang="it-IT"/>
              <a:pPr/>
              <a:t>‹N›</a:t>
            </a:fld>
            <a:endParaRPr lang="it-IT"/>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72" r:id="rId12"/>
  </p:sldLayoutIdLst>
  <p:txStyles>
    <p:titleStyle>
      <a:lvl1pPr algn="ctr" rtl="0" fontAlgn="base">
        <a:spcBef>
          <a:spcPct val="0"/>
        </a:spcBef>
        <a:spcAft>
          <a:spcPct val="0"/>
        </a:spcAft>
        <a:defRPr sz="3200">
          <a:solidFill>
            <a:srgbClr val="CC0000"/>
          </a:solidFill>
          <a:latin typeface="+mj-lt"/>
          <a:ea typeface="+mj-ea"/>
          <a:cs typeface="+mj-cs"/>
        </a:defRPr>
      </a:lvl1pPr>
      <a:lvl2pPr algn="ctr" rtl="0" fontAlgn="base">
        <a:spcBef>
          <a:spcPct val="0"/>
        </a:spcBef>
        <a:spcAft>
          <a:spcPct val="0"/>
        </a:spcAft>
        <a:defRPr sz="3200">
          <a:solidFill>
            <a:srgbClr val="CC0000"/>
          </a:solidFill>
          <a:latin typeface="Verdana" pitchFamily="34" charset="0"/>
        </a:defRPr>
      </a:lvl2pPr>
      <a:lvl3pPr algn="ctr" rtl="0" fontAlgn="base">
        <a:spcBef>
          <a:spcPct val="0"/>
        </a:spcBef>
        <a:spcAft>
          <a:spcPct val="0"/>
        </a:spcAft>
        <a:defRPr sz="3200">
          <a:solidFill>
            <a:srgbClr val="CC0000"/>
          </a:solidFill>
          <a:latin typeface="Verdana" pitchFamily="34" charset="0"/>
        </a:defRPr>
      </a:lvl3pPr>
      <a:lvl4pPr algn="ctr" rtl="0" fontAlgn="base">
        <a:spcBef>
          <a:spcPct val="0"/>
        </a:spcBef>
        <a:spcAft>
          <a:spcPct val="0"/>
        </a:spcAft>
        <a:defRPr sz="3200">
          <a:solidFill>
            <a:srgbClr val="CC0000"/>
          </a:solidFill>
          <a:latin typeface="Verdana" pitchFamily="34" charset="0"/>
        </a:defRPr>
      </a:lvl4pPr>
      <a:lvl5pPr algn="ctr" rtl="0" fontAlgn="base">
        <a:spcBef>
          <a:spcPct val="0"/>
        </a:spcBef>
        <a:spcAft>
          <a:spcPct val="0"/>
        </a:spcAft>
        <a:defRPr sz="3200">
          <a:solidFill>
            <a:srgbClr val="CC0000"/>
          </a:solidFill>
          <a:latin typeface="Verdana" pitchFamily="34" charset="0"/>
        </a:defRPr>
      </a:lvl5pPr>
      <a:lvl6pPr marL="457200" algn="ctr" rtl="0" fontAlgn="base">
        <a:spcBef>
          <a:spcPct val="0"/>
        </a:spcBef>
        <a:spcAft>
          <a:spcPct val="0"/>
        </a:spcAft>
        <a:defRPr sz="3200">
          <a:solidFill>
            <a:srgbClr val="CC0000"/>
          </a:solidFill>
          <a:latin typeface="Verdana" pitchFamily="34" charset="0"/>
        </a:defRPr>
      </a:lvl6pPr>
      <a:lvl7pPr marL="914400" algn="ctr" rtl="0" fontAlgn="base">
        <a:spcBef>
          <a:spcPct val="0"/>
        </a:spcBef>
        <a:spcAft>
          <a:spcPct val="0"/>
        </a:spcAft>
        <a:defRPr sz="3200">
          <a:solidFill>
            <a:srgbClr val="CC0000"/>
          </a:solidFill>
          <a:latin typeface="Verdana" pitchFamily="34" charset="0"/>
        </a:defRPr>
      </a:lvl7pPr>
      <a:lvl8pPr marL="1371600" algn="ctr" rtl="0" fontAlgn="base">
        <a:spcBef>
          <a:spcPct val="0"/>
        </a:spcBef>
        <a:spcAft>
          <a:spcPct val="0"/>
        </a:spcAft>
        <a:defRPr sz="3200">
          <a:solidFill>
            <a:srgbClr val="CC0000"/>
          </a:solidFill>
          <a:latin typeface="Verdana" pitchFamily="34" charset="0"/>
        </a:defRPr>
      </a:lvl8pPr>
      <a:lvl9pPr marL="1828800" algn="ctr" rtl="0" fontAlgn="base">
        <a:spcBef>
          <a:spcPct val="0"/>
        </a:spcBef>
        <a:spcAft>
          <a:spcPct val="0"/>
        </a:spcAft>
        <a:defRPr sz="3200">
          <a:solidFill>
            <a:srgbClr val="CC0000"/>
          </a:solidFill>
          <a:latin typeface="Verdana" pitchFamily="34" charset="0"/>
        </a:defRPr>
      </a:lvl9pPr>
    </p:titleStyle>
    <p:bodyStyle>
      <a:lvl1pPr marL="342900" indent="-342900" algn="l" rtl="0" fontAlgn="base">
        <a:spcBef>
          <a:spcPct val="20000"/>
        </a:spcBef>
        <a:spcAft>
          <a:spcPct val="0"/>
        </a:spcAft>
        <a:buChar char="•"/>
        <a:defRPr>
          <a:solidFill>
            <a:srgbClr val="003366"/>
          </a:solidFill>
          <a:latin typeface="+mn-lt"/>
          <a:ea typeface="+mn-ea"/>
          <a:cs typeface="+mn-cs"/>
        </a:defRPr>
      </a:lvl1pPr>
      <a:lvl2pPr marL="742950" indent="-285750" algn="l" rtl="0" fontAlgn="base">
        <a:spcBef>
          <a:spcPct val="20000"/>
        </a:spcBef>
        <a:spcAft>
          <a:spcPct val="0"/>
        </a:spcAft>
        <a:buChar char="–"/>
        <a:defRPr sz="1600">
          <a:solidFill>
            <a:srgbClr val="1C1C1C"/>
          </a:solidFill>
          <a:latin typeface="+mn-lt"/>
        </a:defRPr>
      </a:lvl2pPr>
      <a:lvl3pPr marL="1143000" indent="-228600" algn="l" rtl="0" fontAlgn="base">
        <a:spcBef>
          <a:spcPct val="20000"/>
        </a:spcBef>
        <a:spcAft>
          <a:spcPct val="0"/>
        </a:spcAft>
        <a:buChar char="•"/>
        <a:defRPr sz="1400">
          <a:solidFill>
            <a:srgbClr val="663300"/>
          </a:solidFill>
          <a:latin typeface="+mn-lt"/>
        </a:defRPr>
      </a:lvl3pPr>
      <a:lvl4pPr marL="1600200" indent="-228600" algn="l" rtl="0" fontAlgn="base">
        <a:spcBef>
          <a:spcPct val="20000"/>
        </a:spcBef>
        <a:spcAft>
          <a:spcPct val="0"/>
        </a:spcAft>
        <a:buChar char="–"/>
        <a:defRPr sz="2000">
          <a:solidFill>
            <a:schemeClr val="tx1"/>
          </a:solidFill>
          <a:latin typeface="Times New Roman" pitchFamily="18" charset="0"/>
        </a:defRPr>
      </a:lvl4pPr>
      <a:lvl5pPr marL="2057400" indent="-228600" algn="l" rtl="0" fontAlgn="base">
        <a:spcBef>
          <a:spcPct val="20000"/>
        </a:spcBef>
        <a:spcAft>
          <a:spcPct val="0"/>
        </a:spcAft>
        <a:buChar char="»"/>
        <a:defRPr sz="2000">
          <a:solidFill>
            <a:schemeClr val="tx1"/>
          </a:solidFill>
          <a:latin typeface="Times New Roman" pitchFamily="18" charset="0"/>
        </a:defRPr>
      </a:lvl5pPr>
      <a:lvl6pPr marL="2514600" indent="-228600" algn="l" rtl="0" fontAlgn="base">
        <a:spcBef>
          <a:spcPct val="20000"/>
        </a:spcBef>
        <a:spcAft>
          <a:spcPct val="0"/>
        </a:spcAft>
        <a:buChar char="»"/>
        <a:defRPr sz="2000">
          <a:solidFill>
            <a:schemeClr val="tx1"/>
          </a:solidFill>
          <a:latin typeface="Times New Roman" pitchFamily="18" charset="0"/>
        </a:defRPr>
      </a:lvl6pPr>
      <a:lvl7pPr marL="2971800" indent="-228600" algn="l" rtl="0" fontAlgn="base">
        <a:spcBef>
          <a:spcPct val="20000"/>
        </a:spcBef>
        <a:spcAft>
          <a:spcPct val="0"/>
        </a:spcAft>
        <a:buChar char="»"/>
        <a:defRPr sz="2000">
          <a:solidFill>
            <a:schemeClr val="tx1"/>
          </a:solidFill>
          <a:latin typeface="Times New Roman" pitchFamily="18" charset="0"/>
        </a:defRPr>
      </a:lvl7pPr>
      <a:lvl8pPr marL="3429000" indent="-228600" algn="l" rtl="0" fontAlgn="base">
        <a:spcBef>
          <a:spcPct val="20000"/>
        </a:spcBef>
        <a:spcAft>
          <a:spcPct val="0"/>
        </a:spcAft>
        <a:buChar char="»"/>
        <a:defRPr sz="2000">
          <a:solidFill>
            <a:schemeClr val="tx1"/>
          </a:solidFill>
          <a:latin typeface="Times New Roman" pitchFamily="18" charset="0"/>
        </a:defRPr>
      </a:lvl8pPr>
      <a:lvl9pPr marL="3886200" indent="-228600" algn="l" rtl="0" fontAlgn="base">
        <a:spcBef>
          <a:spcPct val="20000"/>
        </a:spcBef>
        <a:spcAft>
          <a:spcPct val="0"/>
        </a:spcAft>
        <a:buChar char="»"/>
        <a:defRPr sz="2000">
          <a:solidFill>
            <a:schemeClr val="tx1"/>
          </a:solidFill>
          <a:latin typeface="Times New Roman" pitchFamily="18" charset="0"/>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4770"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544771"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54477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it-IT"/>
          </a:p>
        </p:txBody>
      </p:sp>
      <p:sp>
        <p:nvSpPr>
          <p:cNvPr id="544773"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it-IT"/>
          </a:p>
        </p:txBody>
      </p:sp>
      <p:sp>
        <p:nvSpPr>
          <p:cNvPr id="544774"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651A9FD-6DE3-45DE-8700-964EE755ED08}" type="slidenum">
              <a:rPr lang="it-IT"/>
              <a:pPr/>
              <a:t>‹N›</a:t>
            </a:fld>
            <a:endParaRPr lang="it-IT"/>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3200">
          <a:solidFill>
            <a:srgbClr val="CC0000"/>
          </a:solidFill>
          <a:latin typeface="+mj-lt"/>
          <a:ea typeface="+mj-ea"/>
          <a:cs typeface="+mj-cs"/>
        </a:defRPr>
      </a:lvl1pPr>
      <a:lvl2pPr algn="ctr" rtl="0" fontAlgn="base">
        <a:spcBef>
          <a:spcPct val="0"/>
        </a:spcBef>
        <a:spcAft>
          <a:spcPct val="0"/>
        </a:spcAft>
        <a:defRPr sz="3200">
          <a:solidFill>
            <a:srgbClr val="CC0000"/>
          </a:solidFill>
          <a:latin typeface="Verdana" pitchFamily="34" charset="0"/>
        </a:defRPr>
      </a:lvl2pPr>
      <a:lvl3pPr algn="ctr" rtl="0" fontAlgn="base">
        <a:spcBef>
          <a:spcPct val="0"/>
        </a:spcBef>
        <a:spcAft>
          <a:spcPct val="0"/>
        </a:spcAft>
        <a:defRPr sz="3200">
          <a:solidFill>
            <a:srgbClr val="CC0000"/>
          </a:solidFill>
          <a:latin typeface="Verdana" pitchFamily="34" charset="0"/>
        </a:defRPr>
      </a:lvl3pPr>
      <a:lvl4pPr algn="ctr" rtl="0" fontAlgn="base">
        <a:spcBef>
          <a:spcPct val="0"/>
        </a:spcBef>
        <a:spcAft>
          <a:spcPct val="0"/>
        </a:spcAft>
        <a:defRPr sz="3200">
          <a:solidFill>
            <a:srgbClr val="CC0000"/>
          </a:solidFill>
          <a:latin typeface="Verdana" pitchFamily="34" charset="0"/>
        </a:defRPr>
      </a:lvl4pPr>
      <a:lvl5pPr algn="ctr" rtl="0" fontAlgn="base">
        <a:spcBef>
          <a:spcPct val="0"/>
        </a:spcBef>
        <a:spcAft>
          <a:spcPct val="0"/>
        </a:spcAft>
        <a:defRPr sz="3200">
          <a:solidFill>
            <a:srgbClr val="CC0000"/>
          </a:solidFill>
          <a:latin typeface="Verdana" pitchFamily="34" charset="0"/>
        </a:defRPr>
      </a:lvl5pPr>
      <a:lvl6pPr marL="457200" algn="ctr" rtl="0" fontAlgn="base">
        <a:spcBef>
          <a:spcPct val="0"/>
        </a:spcBef>
        <a:spcAft>
          <a:spcPct val="0"/>
        </a:spcAft>
        <a:defRPr sz="3200">
          <a:solidFill>
            <a:srgbClr val="CC0000"/>
          </a:solidFill>
          <a:latin typeface="Verdana" pitchFamily="34" charset="0"/>
        </a:defRPr>
      </a:lvl6pPr>
      <a:lvl7pPr marL="914400" algn="ctr" rtl="0" fontAlgn="base">
        <a:spcBef>
          <a:spcPct val="0"/>
        </a:spcBef>
        <a:spcAft>
          <a:spcPct val="0"/>
        </a:spcAft>
        <a:defRPr sz="3200">
          <a:solidFill>
            <a:srgbClr val="CC0000"/>
          </a:solidFill>
          <a:latin typeface="Verdana" pitchFamily="34" charset="0"/>
        </a:defRPr>
      </a:lvl7pPr>
      <a:lvl8pPr marL="1371600" algn="ctr" rtl="0" fontAlgn="base">
        <a:spcBef>
          <a:spcPct val="0"/>
        </a:spcBef>
        <a:spcAft>
          <a:spcPct val="0"/>
        </a:spcAft>
        <a:defRPr sz="3200">
          <a:solidFill>
            <a:srgbClr val="CC0000"/>
          </a:solidFill>
          <a:latin typeface="Verdana" pitchFamily="34" charset="0"/>
        </a:defRPr>
      </a:lvl8pPr>
      <a:lvl9pPr marL="1828800" algn="ctr" rtl="0" fontAlgn="base">
        <a:spcBef>
          <a:spcPct val="0"/>
        </a:spcBef>
        <a:spcAft>
          <a:spcPct val="0"/>
        </a:spcAft>
        <a:defRPr sz="3200">
          <a:solidFill>
            <a:srgbClr val="CC0000"/>
          </a:solidFill>
          <a:latin typeface="Verdana" pitchFamily="34" charset="0"/>
        </a:defRPr>
      </a:lvl9pPr>
    </p:titleStyle>
    <p:bodyStyle>
      <a:lvl1pPr marL="342900" indent="-342900" algn="l" rtl="0" fontAlgn="base">
        <a:spcBef>
          <a:spcPct val="20000"/>
        </a:spcBef>
        <a:spcAft>
          <a:spcPct val="0"/>
        </a:spcAft>
        <a:buChar char="•"/>
        <a:defRPr>
          <a:solidFill>
            <a:srgbClr val="003366"/>
          </a:solidFill>
          <a:latin typeface="+mn-lt"/>
          <a:ea typeface="+mn-ea"/>
          <a:cs typeface="+mn-cs"/>
        </a:defRPr>
      </a:lvl1pPr>
      <a:lvl2pPr marL="742950" indent="-285750" algn="l" rtl="0" fontAlgn="base">
        <a:spcBef>
          <a:spcPct val="20000"/>
        </a:spcBef>
        <a:spcAft>
          <a:spcPct val="0"/>
        </a:spcAft>
        <a:buChar char="–"/>
        <a:defRPr sz="1600">
          <a:solidFill>
            <a:srgbClr val="1C1C1C"/>
          </a:solidFill>
          <a:latin typeface="+mn-lt"/>
        </a:defRPr>
      </a:lvl2pPr>
      <a:lvl3pPr marL="1143000" indent="-228600" algn="l" rtl="0" fontAlgn="base">
        <a:spcBef>
          <a:spcPct val="20000"/>
        </a:spcBef>
        <a:spcAft>
          <a:spcPct val="0"/>
        </a:spcAft>
        <a:buChar char="•"/>
        <a:defRPr sz="1400">
          <a:solidFill>
            <a:srgbClr val="663300"/>
          </a:solidFill>
          <a:latin typeface="+mn-lt"/>
        </a:defRPr>
      </a:lvl3pPr>
      <a:lvl4pPr marL="1600200" indent="-228600" algn="l" rtl="0" fontAlgn="base">
        <a:spcBef>
          <a:spcPct val="20000"/>
        </a:spcBef>
        <a:spcAft>
          <a:spcPct val="0"/>
        </a:spcAft>
        <a:buChar char="–"/>
        <a:defRPr sz="2000">
          <a:solidFill>
            <a:schemeClr val="tx1"/>
          </a:solidFill>
          <a:latin typeface="Times New Roman" pitchFamily="18" charset="0"/>
        </a:defRPr>
      </a:lvl4pPr>
      <a:lvl5pPr marL="2057400" indent="-228600" algn="l" rtl="0" fontAlgn="base">
        <a:spcBef>
          <a:spcPct val="20000"/>
        </a:spcBef>
        <a:spcAft>
          <a:spcPct val="0"/>
        </a:spcAft>
        <a:buChar char="»"/>
        <a:defRPr sz="2000">
          <a:solidFill>
            <a:schemeClr val="tx1"/>
          </a:solidFill>
          <a:latin typeface="Times New Roman" pitchFamily="18" charset="0"/>
        </a:defRPr>
      </a:lvl5pPr>
      <a:lvl6pPr marL="2514600" indent="-228600" algn="l" rtl="0" fontAlgn="base">
        <a:spcBef>
          <a:spcPct val="20000"/>
        </a:spcBef>
        <a:spcAft>
          <a:spcPct val="0"/>
        </a:spcAft>
        <a:buChar char="»"/>
        <a:defRPr sz="2000">
          <a:solidFill>
            <a:schemeClr val="tx1"/>
          </a:solidFill>
          <a:latin typeface="Times New Roman" pitchFamily="18" charset="0"/>
        </a:defRPr>
      </a:lvl6pPr>
      <a:lvl7pPr marL="2971800" indent="-228600" algn="l" rtl="0" fontAlgn="base">
        <a:spcBef>
          <a:spcPct val="20000"/>
        </a:spcBef>
        <a:spcAft>
          <a:spcPct val="0"/>
        </a:spcAft>
        <a:buChar char="»"/>
        <a:defRPr sz="2000">
          <a:solidFill>
            <a:schemeClr val="tx1"/>
          </a:solidFill>
          <a:latin typeface="Times New Roman" pitchFamily="18" charset="0"/>
        </a:defRPr>
      </a:lvl7pPr>
      <a:lvl8pPr marL="3429000" indent="-228600" algn="l" rtl="0" fontAlgn="base">
        <a:spcBef>
          <a:spcPct val="20000"/>
        </a:spcBef>
        <a:spcAft>
          <a:spcPct val="0"/>
        </a:spcAft>
        <a:buChar char="»"/>
        <a:defRPr sz="2000">
          <a:solidFill>
            <a:schemeClr val="tx1"/>
          </a:solidFill>
          <a:latin typeface="Times New Roman" pitchFamily="18" charset="0"/>
        </a:defRPr>
      </a:lvl8pPr>
      <a:lvl9pPr marL="3886200" indent="-228600" algn="l" rtl="0" fontAlgn="base">
        <a:spcBef>
          <a:spcPct val="20000"/>
        </a:spcBef>
        <a:spcAft>
          <a:spcPct val="0"/>
        </a:spcAft>
        <a:buChar char="»"/>
        <a:defRPr sz="2000">
          <a:solidFill>
            <a:schemeClr val="tx1"/>
          </a:solidFill>
          <a:latin typeface="Times New Roman" pitchFamily="18" charset="0"/>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794" name="Rectangle 2"/>
          <p:cNvSpPr>
            <a:spLocks noGrp="1" noChangeArrowheads="1"/>
          </p:cNvSpPr>
          <p:nvPr>
            <p:ph type="title"/>
          </p:nvPr>
        </p:nvSpPr>
        <p:spPr>
          <a:xfrm>
            <a:off x="539750" y="1052513"/>
            <a:ext cx="8208963" cy="4403725"/>
          </a:xfrm>
        </p:spPr>
        <p:txBody>
          <a:bodyPr/>
          <a:lstStyle/>
          <a:p>
            <a:r>
              <a:rPr lang="it-IT" sz="2400"/>
              <a:t>La Allergia alle </a:t>
            </a:r>
            <a:br>
              <a:rPr lang="it-IT" sz="2400"/>
            </a:br>
            <a:r>
              <a:rPr lang="it-IT" sz="2400"/>
              <a:t>Proteine del Latte</a:t>
            </a:r>
            <a:br>
              <a:rPr lang="it-IT" sz="2400"/>
            </a:br>
            <a:r>
              <a:rPr lang="it-IT" sz="2400"/>
              <a:t/>
            </a:r>
            <a:br>
              <a:rPr lang="it-IT" sz="2400"/>
            </a:br>
            <a:r>
              <a:rPr lang="it-IT" sz="2000"/>
              <a:t/>
            </a:r>
            <a:br>
              <a:rPr lang="it-IT" sz="2000"/>
            </a:br>
            <a:r>
              <a:rPr lang="it-IT" sz="4800" b="1">
                <a:solidFill>
                  <a:srgbClr val="003366"/>
                </a:solidFill>
              </a:rPr>
              <a:t>Quando sospettarla</a:t>
            </a:r>
            <a:r>
              <a:rPr lang="it-IT">
                <a:solidFill>
                  <a:srgbClr val="003366"/>
                </a:solidFill>
              </a:rPr>
              <a:t/>
            </a:r>
            <a:br>
              <a:rPr lang="it-IT">
                <a:solidFill>
                  <a:srgbClr val="003366"/>
                </a:solidFill>
              </a:rPr>
            </a:br>
            <a:r>
              <a:rPr lang="it-IT"/>
              <a:t/>
            </a:r>
            <a:br>
              <a:rPr lang="it-IT"/>
            </a:br>
            <a:r>
              <a:rPr lang="it-IT">
                <a:solidFill>
                  <a:srgbClr val="663300"/>
                </a:solidFill>
              </a:rPr>
              <a:t>“Si gratta sempre e non dorme mai …”</a:t>
            </a:r>
          </a:p>
        </p:txBody>
      </p:sp>
      <p:sp>
        <p:nvSpPr>
          <p:cNvPr id="545795" name="Rectangle 3"/>
          <p:cNvSpPr>
            <a:spLocks noGrp="1" noChangeArrowheads="1"/>
          </p:cNvSpPr>
          <p:nvPr>
            <p:ph type="body" idx="1"/>
          </p:nvPr>
        </p:nvSpPr>
        <p:spPr>
          <a:xfrm>
            <a:off x="5580063" y="5734050"/>
            <a:ext cx="2878137" cy="431800"/>
          </a:xfrm>
        </p:spPr>
        <p:txBody>
          <a:bodyPr/>
          <a:lstStyle/>
          <a:p>
            <a:pPr algn="ctr">
              <a:lnSpc>
                <a:spcPct val="90000"/>
              </a:lnSpc>
              <a:buFontTx/>
              <a:buNone/>
            </a:pPr>
            <a:r>
              <a:rPr lang="it-IT" sz="2400" b="1" i="1">
                <a:solidFill>
                  <a:srgbClr val="333333"/>
                </a:solidFill>
                <a:latin typeface="Times New Roman" pitchFamily="18" charset="0"/>
              </a:rPr>
              <a:t>Stefano Miceli Sopo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1218" name="Rectangle 2"/>
          <p:cNvSpPr>
            <a:spLocks noGrp="1" noChangeArrowheads="1"/>
          </p:cNvSpPr>
          <p:nvPr>
            <p:ph type="title"/>
          </p:nvPr>
        </p:nvSpPr>
        <p:spPr>
          <a:xfrm>
            <a:off x="684213" y="260350"/>
            <a:ext cx="7772400" cy="882650"/>
          </a:xfrm>
        </p:spPr>
        <p:txBody>
          <a:bodyPr/>
          <a:lstStyle/>
          <a:p>
            <a:r>
              <a:rPr lang="it-IT"/>
              <a:t>E invece…</a:t>
            </a:r>
          </a:p>
        </p:txBody>
      </p:sp>
      <p:sp>
        <p:nvSpPr>
          <p:cNvPr id="521219" name="Rectangle 3"/>
          <p:cNvSpPr>
            <a:spLocks noGrp="1" noChangeArrowheads="1"/>
          </p:cNvSpPr>
          <p:nvPr>
            <p:ph type="body" idx="1"/>
          </p:nvPr>
        </p:nvSpPr>
        <p:spPr>
          <a:xfrm>
            <a:off x="395288" y="1295400"/>
            <a:ext cx="8353425" cy="5105400"/>
          </a:xfrm>
        </p:spPr>
        <p:txBody>
          <a:bodyPr/>
          <a:lstStyle/>
          <a:p>
            <a:pPr algn="ctr">
              <a:lnSpc>
                <a:spcPct val="80000"/>
              </a:lnSpc>
              <a:buFontTx/>
              <a:buNone/>
            </a:pPr>
            <a:r>
              <a:rPr lang="en-US" sz="1400" b="1" i="1">
                <a:solidFill>
                  <a:srgbClr val="663300"/>
                </a:solidFill>
              </a:rPr>
              <a:t>Ann Allergy Asthma Immunol. 2007</a:t>
            </a:r>
            <a:r>
              <a:rPr lang="en-US" sz="1200" i="1">
                <a:solidFill>
                  <a:srgbClr val="663300"/>
                </a:solidFill>
              </a:rPr>
              <a:t> Oct;99(4):325-33</a:t>
            </a:r>
          </a:p>
          <a:p>
            <a:pPr algn="ctr">
              <a:lnSpc>
                <a:spcPct val="80000"/>
              </a:lnSpc>
              <a:buFontTx/>
              <a:buNone/>
            </a:pPr>
            <a:endParaRPr lang="en-US" sz="1200" i="1">
              <a:solidFill>
                <a:srgbClr val="663300"/>
              </a:solidFill>
            </a:endParaRPr>
          </a:p>
          <a:p>
            <a:pPr algn="ctr">
              <a:lnSpc>
                <a:spcPct val="80000"/>
              </a:lnSpc>
              <a:buFontTx/>
              <a:buNone/>
            </a:pPr>
            <a:r>
              <a:rPr lang="en-US" sz="1400" b="1" i="1">
                <a:solidFill>
                  <a:srgbClr val="663300"/>
                </a:solidFill>
              </a:rPr>
              <a:t>Survey of physicians' approach to food allergy</a:t>
            </a:r>
            <a:r>
              <a:rPr lang="en-US" sz="1200" i="1">
                <a:solidFill>
                  <a:srgbClr val="663300"/>
                </a:solidFill>
              </a:rPr>
              <a:t>, Part 1: Prevalence and manifestations</a:t>
            </a:r>
          </a:p>
          <a:p>
            <a:pPr algn="ctr">
              <a:lnSpc>
                <a:spcPct val="80000"/>
              </a:lnSpc>
              <a:buFontTx/>
              <a:buNone/>
            </a:pPr>
            <a:endParaRPr lang="en-US" sz="1200" i="1">
              <a:solidFill>
                <a:srgbClr val="663300"/>
              </a:solidFill>
            </a:endParaRPr>
          </a:p>
          <a:p>
            <a:pPr algn="ctr">
              <a:lnSpc>
                <a:spcPct val="80000"/>
              </a:lnSpc>
              <a:buFontTx/>
              <a:buNone/>
            </a:pPr>
            <a:r>
              <a:rPr lang="en-US" sz="1200" i="1">
                <a:solidFill>
                  <a:srgbClr val="663300"/>
                </a:solidFill>
              </a:rPr>
              <a:t>Cruz NV, Wilson BG, Fiocchi A, Bahna SL; America College of Allergy, Asthma and Immunology Adverse Reactions to Food Committee</a:t>
            </a:r>
            <a:endParaRPr lang="en-US" sz="1200">
              <a:solidFill>
                <a:srgbClr val="663300"/>
              </a:solidFill>
            </a:endParaRPr>
          </a:p>
          <a:p>
            <a:pPr>
              <a:lnSpc>
                <a:spcPct val="80000"/>
              </a:lnSpc>
            </a:pPr>
            <a:endParaRPr lang="en-US" sz="1200">
              <a:solidFill>
                <a:srgbClr val="663300"/>
              </a:solidFill>
            </a:endParaRPr>
          </a:p>
          <a:p>
            <a:pPr>
              <a:lnSpc>
                <a:spcPct val="80000"/>
              </a:lnSpc>
            </a:pPr>
            <a:endParaRPr lang="en-US" sz="1200">
              <a:solidFill>
                <a:srgbClr val="292929"/>
              </a:solidFill>
            </a:endParaRPr>
          </a:p>
          <a:p>
            <a:pPr>
              <a:lnSpc>
                <a:spcPct val="80000"/>
              </a:lnSpc>
            </a:pPr>
            <a:r>
              <a:rPr lang="en-US" sz="2400"/>
              <a:t>More nonallergists than allergists reported </a:t>
            </a:r>
          </a:p>
          <a:p>
            <a:pPr lvl="1">
              <a:lnSpc>
                <a:spcPct val="80000"/>
              </a:lnSpc>
            </a:pPr>
            <a:endParaRPr lang="en-US" sz="2400"/>
          </a:p>
          <a:p>
            <a:pPr lvl="4">
              <a:lnSpc>
                <a:spcPct val="80000"/>
              </a:lnSpc>
            </a:pPr>
            <a:r>
              <a:rPr lang="en-US">
                <a:solidFill>
                  <a:srgbClr val="333333"/>
                </a:solidFill>
                <a:latin typeface="Verdana" pitchFamily="34" charset="0"/>
              </a:rPr>
              <a:t>neurobehavioral manifestations</a:t>
            </a:r>
          </a:p>
          <a:p>
            <a:pPr lvl="1">
              <a:lnSpc>
                <a:spcPct val="80000"/>
              </a:lnSpc>
            </a:pPr>
            <a:endParaRPr lang="en-US" sz="2000">
              <a:solidFill>
                <a:srgbClr val="333333"/>
              </a:solidFill>
            </a:endParaRPr>
          </a:p>
          <a:p>
            <a:pPr lvl="4">
              <a:lnSpc>
                <a:spcPct val="80000"/>
              </a:lnSpc>
            </a:pPr>
            <a:r>
              <a:rPr lang="en-US">
                <a:solidFill>
                  <a:srgbClr val="333333"/>
                </a:solidFill>
                <a:latin typeface="Verdana" pitchFamily="34" charset="0"/>
              </a:rPr>
              <a:t>musculoskeletal symptoms</a:t>
            </a:r>
          </a:p>
          <a:p>
            <a:pPr lvl="1">
              <a:lnSpc>
                <a:spcPct val="80000"/>
              </a:lnSpc>
            </a:pPr>
            <a:endParaRPr lang="en-US" sz="2000">
              <a:solidFill>
                <a:srgbClr val="333333"/>
              </a:solidFill>
            </a:endParaRPr>
          </a:p>
          <a:p>
            <a:pPr lvl="4">
              <a:lnSpc>
                <a:spcPct val="80000"/>
              </a:lnSpc>
            </a:pPr>
            <a:r>
              <a:rPr lang="en-US">
                <a:solidFill>
                  <a:srgbClr val="333333"/>
                </a:solidFill>
                <a:latin typeface="Verdana" pitchFamily="34" charset="0"/>
              </a:rPr>
              <a:t>and upper airway symptoms</a:t>
            </a:r>
            <a:r>
              <a:rPr lang="en-US" sz="2400">
                <a:solidFill>
                  <a:srgbClr val="333333"/>
                </a:solidFill>
                <a:latin typeface="Verdana" pitchFamily="34" charset="0"/>
              </a:rPr>
              <a:t> </a:t>
            </a:r>
          </a:p>
          <a:p>
            <a:pPr lvl="1">
              <a:lnSpc>
                <a:spcPct val="80000"/>
              </a:lnSpc>
            </a:pPr>
            <a:endParaRPr lang="en-US" sz="1800">
              <a:solidFill>
                <a:srgbClr val="333333"/>
              </a:solidFill>
            </a:endParaRPr>
          </a:p>
          <a:p>
            <a:pPr>
              <a:lnSpc>
                <a:spcPct val="80000"/>
              </a:lnSpc>
            </a:pPr>
            <a:r>
              <a:rPr lang="en-US" sz="2400"/>
              <a:t>as common in FA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2" name="Rectangle 2"/>
          <p:cNvSpPr>
            <a:spLocks noGrp="1" noChangeArrowheads="1"/>
          </p:cNvSpPr>
          <p:nvPr>
            <p:ph type="title"/>
          </p:nvPr>
        </p:nvSpPr>
        <p:spPr>
          <a:xfrm>
            <a:off x="685800" y="457200"/>
            <a:ext cx="7467600" cy="882650"/>
          </a:xfrm>
        </p:spPr>
        <p:txBody>
          <a:bodyPr/>
          <a:lstStyle/>
          <a:p>
            <a:r>
              <a:rPr lang="it-IT"/>
              <a:t>Che ce vò ?</a:t>
            </a:r>
          </a:p>
        </p:txBody>
      </p:sp>
      <p:sp>
        <p:nvSpPr>
          <p:cNvPr id="496643" name="Rectangle 3"/>
          <p:cNvSpPr>
            <a:spLocks noGrp="1" noChangeArrowheads="1"/>
          </p:cNvSpPr>
          <p:nvPr>
            <p:ph type="body" idx="1"/>
          </p:nvPr>
        </p:nvSpPr>
        <p:spPr>
          <a:xfrm>
            <a:off x="1219200" y="4648200"/>
            <a:ext cx="6934200" cy="533400"/>
          </a:xfrm>
        </p:spPr>
        <p:txBody>
          <a:bodyPr/>
          <a:lstStyle/>
          <a:p>
            <a:pPr algn="ctr">
              <a:lnSpc>
                <a:spcPct val="80000"/>
              </a:lnSpc>
              <a:buFontTx/>
              <a:buNone/>
            </a:pPr>
            <a:r>
              <a:rPr lang="en-US" sz="2400" i="1">
                <a:solidFill>
                  <a:srgbClr val="663300"/>
                </a:solidFill>
              </a:rPr>
              <a:t>JACI 2004; 113: 205-19</a:t>
            </a:r>
          </a:p>
        </p:txBody>
      </p:sp>
      <p:pic>
        <p:nvPicPr>
          <p:cNvPr id="496646" name="Picture 6"/>
          <p:cNvPicPr>
            <a:picLocks noChangeAspect="1" noChangeArrowheads="1"/>
          </p:cNvPicPr>
          <p:nvPr/>
        </p:nvPicPr>
        <p:blipFill>
          <a:blip r:embed="rId2"/>
          <a:srcRect/>
          <a:stretch>
            <a:fillRect/>
          </a:stretch>
        </p:blipFill>
        <p:spPr bwMode="auto">
          <a:xfrm>
            <a:off x="838200" y="1905000"/>
            <a:ext cx="7886700" cy="22193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4290" name="Rectangle 2"/>
          <p:cNvSpPr>
            <a:spLocks noGrp="1" noChangeArrowheads="1"/>
          </p:cNvSpPr>
          <p:nvPr>
            <p:ph type="title"/>
          </p:nvPr>
        </p:nvSpPr>
        <p:spPr>
          <a:xfrm>
            <a:off x="250825" y="1341438"/>
            <a:ext cx="2520950" cy="1143000"/>
          </a:xfrm>
        </p:spPr>
        <p:txBody>
          <a:bodyPr/>
          <a:lstStyle/>
          <a:p>
            <a:r>
              <a:rPr lang="it-IT"/>
              <a:t>La Luce</a:t>
            </a:r>
          </a:p>
        </p:txBody>
      </p:sp>
      <p:sp>
        <p:nvSpPr>
          <p:cNvPr id="524291" name="Rectangle 3"/>
          <p:cNvSpPr>
            <a:spLocks noGrp="1" noChangeArrowheads="1"/>
          </p:cNvSpPr>
          <p:nvPr>
            <p:ph type="body" sz="half" idx="1"/>
          </p:nvPr>
        </p:nvSpPr>
        <p:spPr>
          <a:xfrm>
            <a:off x="179388" y="2852738"/>
            <a:ext cx="2376487" cy="3243262"/>
          </a:xfrm>
        </p:spPr>
        <p:txBody>
          <a:bodyPr/>
          <a:lstStyle/>
          <a:p>
            <a:r>
              <a:rPr lang="it-IT" b="1">
                <a:solidFill>
                  <a:srgbClr val="333333"/>
                </a:solidFill>
              </a:rPr>
              <a:t>Ugo Sampson</a:t>
            </a:r>
            <a:r>
              <a:rPr lang="it-IT">
                <a:solidFill>
                  <a:srgbClr val="333333"/>
                </a:solidFill>
              </a:rPr>
              <a:t>. Update on food allergy. JACI 2004; 113: 805-19</a:t>
            </a:r>
            <a:br>
              <a:rPr lang="it-IT">
                <a:solidFill>
                  <a:srgbClr val="333333"/>
                </a:solidFill>
              </a:rPr>
            </a:br>
            <a:endParaRPr lang="it-IT">
              <a:solidFill>
                <a:srgbClr val="333333"/>
              </a:solidFill>
            </a:endParaRPr>
          </a:p>
        </p:txBody>
      </p:sp>
      <p:graphicFrame>
        <p:nvGraphicFramePr>
          <p:cNvPr id="524292" name="Group 4"/>
          <p:cNvGraphicFramePr>
            <a:graphicFrameLocks noGrp="1"/>
          </p:cNvGraphicFramePr>
          <p:nvPr>
            <p:ph sz="half" idx="2"/>
          </p:nvPr>
        </p:nvGraphicFramePr>
        <p:xfrm>
          <a:off x="3276600" y="0"/>
          <a:ext cx="5867400" cy="6858000"/>
        </p:xfrm>
        <a:graphic>
          <a:graphicData uri="http://schemas.openxmlformats.org/drawingml/2006/table">
            <a:tbl>
              <a:tblPr/>
              <a:tblGrid>
                <a:gridCol w="1584325"/>
                <a:gridCol w="1984375"/>
                <a:gridCol w="2298700"/>
              </a:tblGrid>
              <a:tr h="61436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smtClean="0">
                          <a:ln>
                            <a:noFill/>
                          </a:ln>
                          <a:solidFill>
                            <a:srgbClr val="FFFFFF"/>
                          </a:solidFill>
                          <a:effectLst/>
                          <a:latin typeface="Verdana" pitchFamily="34" charset="0"/>
                          <a:ea typeface="Calibri" pitchFamily="34" charset="0"/>
                          <a:cs typeface="Times New Roman" pitchFamily="18" charset="0"/>
                        </a:rPr>
                        <a:t>FORME</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txBody>
                  <a:tcPr anchor="ctr" horzOverflow="overflow">
                    <a:lnL w="12700" cap="flat" cmpd="sng" algn="ctr">
                      <a:solidFill>
                        <a:srgbClr val="7BA0CD"/>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7BA0CD"/>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solidFill>
                      <a:srgbClr val="4F81BD"/>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smtClean="0">
                          <a:ln>
                            <a:noFill/>
                          </a:ln>
                          <a:solidFill>
                            <a:srgbClr val="FFFFFF"/>
                          </a:solidFill>
                          <a:effectLst/>
                          <a:latin typeface="Verdana" pitchFamily="34" charset="0"/>
                          <a:cs typeface="Times New Roman" pitchFamily="18" charset="0"/>
                        </a:rPr>
                        <a:t>APPARATI</a:t>
                      </a:r>
                      <a:endParaRPr kumimoji="0" lang="it-IT" sz="1000" b="0" i="0" u="none" strike="noStrike" cap="none" normalizeH="0" baseline="0" smtClean="0">
                        <a:ln>
                          <a:noFill/>
                        </a:ln>
                        <a:solidFill>
                          <a:schemeClr val="tx1"/>
                        </a:solidFill>
                        <a:effectLst/>
                        <a:latin typeface="Times New Roman" pitchFamily="18" charset="0"/>
                      </a:endParaRPr>
                    </a:p>
                  </a:txBody>
                  <a:tcPr anchor="ctr" horzOverflow="overflow">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7BA0CD"/>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solidFill>
                      <a:srgbClr val="4F81BD"/>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smtClean="0">
                          <a:ln>
                            <a:noFill/>
                          </a:ln>
                          <a:solidFill>
                            <a:srgbClr val="FFFFFF"/>
                          </a:solidFill>
                          <a:effectLst/>
                          <a:latin typeface="Verdana" pitchFamily="34" charset="0"/>
                          <a:cs typeface="Times New Roman" pitchFamily="18" charset="0"/>
                        </a:rPr>
                        <a:t>QUADRI CLINICI</a:t>
                      </a:r>
                      <a:endParaRPr kumimoji="0" lang="it-IT" sz="1000" b="0" i="0" u="none" strike="noStrike" cap="none" normalizeH="0" baseline="0" smtClean="0">
                        <a:ln>
                          <a:noFill/>
                        </a:ln>
                        <a:solidFill>
                          <a:schemeClr val="tx1"/>
                        </a:solidFill>
                        <a:effectLst/>
                        <a:latin typeface="Times New Roman" pitchFamily="18" charset="0"/>
                      </a:endParaRPr>
                    </a:p>
                  </a:txBody>
                  <a:tcPr anchor="ctr" horzOverflow="overflow">
                    <a:lnL w="12700" cap="flat" cmpd="sng" algn="ctr">
                      <a:solidFill>
                        <a:srgbClr val="0070C0"/>
                      </a:solidFill>
                      <a:prstDash val="solid"/>
                      <a:round/>
                      <a:headEnd type="none" w="med" len="med"/>
                      <a:tailEnd type="none" w="med" len="med"/>
                    </a:lnL>
                    <a:lnR w="12700" cap="flat" cmpd="sng" algn="ctr">
                      <a:solidFill>
                        <a:srgbClr val="7BA0CD"/>
                      </a:solidFill>
                      <a:prstDash val="solid"/>
                      <a:round/>
                      <a:headEnd type="none" w="med" len="med"/>
                      <a:tailEnd type="none" w="med" len="med"/>
                    </a:lnR>
                    <a:lnT w="12700" cap="flat" cmpd="sng" algn="ctr">
                      <a:solidFill>
                        <a:srgbClr val="7BA0CD"/>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solidFill>
                      <a:srgbClr val="4F81BD"/>
                    </a:solidFill>
                  </a:tcPr>
                </a:tc>
              </a:tr>
              <a:tr h="2489200">
                <a:tc>
                  <a:txBody>
                    <a:bodyPr/>
                    <a:lstStyle/>
                    <a:p>
                      <a:pPr marL="342900" marR="0" lvl="0" indent="-342900" algn="l" defTabSz="914400" rtl="0" eaLnBrk="1" fontAlgn="base" latinLnBrk="0" hangingPunct="1">
                        <a:lnSpc>
                          <a:spcPct val="100000"/>
                        </a:lnSpc>
                        <a:spcBef>
                          <a:spcPct val="0"/>
                        </a:spcBef>
                        <a:spcAft>
                          <a:spcPct val="0"/>
                        </a:spcAft>
                        <a:buClrTx/>
                        <a:buSzTx/>
                        <a:buFontTx/>
                        <a:buChar char="•"/>
                        <a:tabLst/>
                      </a:pPr>
                      <a:r>
                        <a:rPr kumimoji="0" lang="it-IT" sz="1000" b="1" i="0" u="none" strike="noStrike" cap="none" normalizeH="0" baseline="0" smtClean="0">
                          <a:ln>
                            <a:noFill/>
                          </a:ln>
                          <a:solidFill>
                            <a:srgbClr val="1F497D"/>
                          </a:solidFill>
                          <a:effectLst/>
                          <a:latin typeface="Verdana" pitchFamily="34" charset="0"/>
                          <a:ea typeface="Calibri" pitchFamily="34" charset="0"/>
                          <a:cs typeface="Times New Roman" pitchFamily="18" charset="0"/>
                        </a:rPr>
                        <a:t>IgE MEDIATE</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txBody>
                  <a:tcPr anchor="ctr" horzOverflow="overflow">
                    <a:lnL w="12700" cap="flat" cmpd="sng" algn="ctr">
                      <a:solidFill>
                        <a:srgbClr val="7BA0CD"/>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solidFill>
                      <a:srgbClr val="D3DFEE"/>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rPr>
                        <a:t>Gastrointestinali</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rPr>
                        <a:t>Cutanee</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rPr>
                        <a:t>Respiratorie</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rPr>
                        <a:t>Generalizzate</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solidFill>
                      <a:srgbClr val="D3DFEE"/>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cs typeface="Times New Roman" pitchFamily="18" charset="0"/>
                        </a:rPr>
                        <a:t>Sindrome orale allergica, anafilassi gastrointestinale</a:t>
                      </a:r>
                      <a:endParaRPr kumimoji="0" lang="it-IT" sz="10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cs typeface="Times New Roman" pitchFamily="18" charset="0"/>
                        </a:rPr>
                        <a:t>Orticaria-Angioedema, esantema morbilliforme, eritema improvviso</a:t>
                      </a:r>
                      <a:endParaRPr kumimoji="0" lang="it-IT" sz="10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cs typeface="Times New Roman" pitchFamily="18" charset="0"/>
                        </a:rPr>
                        <a:t>Rinocongiuntivite acuta, broncospasmo (wheezing)</a:t>
                      </a:r>
                      <a:endParaRPr kumimoji="0" lang="it-IT" sz="10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cs typeface="Times New Roman" pitchFamily="18" charset="0"/>
                        </a:rPr>
                        <a:t>Shock anafilattico</a:t>
                      </a:r>
                      <a:endParaRPr kumimoji="0" lang="it-IT" sz="1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70C0"/>
                      </a:solidFill>
                      <a:prstDash val="solid"/>
                      <a:round/>
                      <a:headEnd type="none" w="med" len="med"/>
                      <a:tailEnd type="none" w="med" len="med"/>
                    </a:lnL>
                    <a:lnR w="12700" cap="flat" cmpd="sng" algn="ctr">
                      <a:solidFill>
                        <a:srgbClr val="7BA0CD"/>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solidFill>
                      <a:srgbClr val="D3DFEE"/>
                    </a:solidFill>
                  </a:tcPr>
                </a:tc>
              </a:tr>
              <a:tr h="1755775">
                <a:tc>
                  <a:txBody>
                    <a:bodyPr/>
                    <a:lstStyle/>
                    <a:p>
                      <a:pPr marL="342900" marR="0" lvl="0" indent="-342900" algn="l" defTabSz="914400" rtl="0" eaLnBrk="1" fontAlgn="base" latinLnBrk="0" hangingPunct="1">
                        <a:lnSpc>
                          <a:spcPct val="100000"/>
                        </a:lnSpc>
                        <a:spcBef>
                          <a:spcPct val="0"/>
                        </a:spcBef>
                        <a:spcAft>
                          <a:spcPct val="0"/>
                        </a:spcAft>
                        <a:buClrTx/>
                        <a:buSzTx/>
                        <a:buFontTx/>
                        <a:buChar char="•"/>
                        <a:tabLst/>
                      </a:pPr>
                      <a:r>
                        <a:rPr kumimoji="0" lang="it-IT" sz="1000" b="1" i="0" u="none" strike="noStrike" cap="none" normalizeH="0" baseline="0" smtClean="0">
                          <a:ln>
                            <a:noFill/>
                          </a:ln>
                          <a:solidFill>
                            <a:srgbClr val="1F497D"/>
                          </a:solidFill>
                          <a:effectLst/>
                          <a:latin typeface="Verdana" pitchFamily="34" charset="0"/>
                          <a:ea typeface="Calibri" pitchFamily="34" charset="0"/>
                          <a:cs typeface="Times New Roman" pitchFamily="18" charset="0"/>
                        </a:rPr>
                        <a:t>MISTE IgE MEDIATE E CELLULO-MEDIATE</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txBody>
                  <a:tcPr anchor="ctr" horzOverflow="overflow">
                    <a:lnL w="12700" cap="flat" cmpd="sng" algn="ctr">
                      <a:solidFill>
                        <a:srgbClr val="7BA0CD"/>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rPr>
                        <a:t>Gastrointestinali</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rPr>
                        <a:t>Cutanee</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rPr>
                        <a:t>Respiratorie</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cs typeface="Times New Roman" pitchFamily="18" charset="0"/>
                        </a:rPr>
                        <a:t>Esofagite eosinofila allergica, gastroenterite eosinofila allergica</a:t>
                      </a:r>
                      <a:endParaRPr kumimoji="0" lang="it-IT" sz="10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cs typeface="Times New Roman" pitchFamily="18" charset="0"/>
                        </a:rPr>
                        <a:t>Dermatite atopica</a:t>
                      </a:r>
                      <a:endParaRPr kumimoji="0" lang="it-IT" sz="10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cs typeface="Times New Roman" pitchFamily="18" charset="0"/>
                        </a:rPr>
                        <a:t>Asma</a:t>
                      </a:r>
                      <a:endParaRPr kumimoji="0" lang="it-IT" sz="1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70C0"/>
                      </a:solidFill>
                      <a:prstDash val="solid"/>
                      <a:round/>
                      <a:headEnd type="none" w="med" len="med"/>
                      <a:tailEnd type="none" w="med" len="med"/>
                    </a:lnL>
                    <a:lnR w="12700" cap="flat" cmpd="sng" algn="ctr">
                      <a:solidFill>
                        <a:srgbClr val="7BA0CD"/>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noFill/>
                  </a:tcPr>
                </a:tc>
              </a:tr>
              <a:tr h="1998663">
                <a:tc>
                  <a:txBody>
                    <a:bodyPr/>
                    <a:lstStyle/>
                    <a:p>
                      <a:pPr marL="342900" marR="0" lvl="0" indent="-342900" algn="l" defTabSz="914400" rtl="0" eaLnBrk="1" fontAlgn="base" latinLnBrk="0" hangingPunct="1">
                        <a:lnSpc>
                          <a:spcPct val="100000"/>
                        </a:lnSpc>
                        <a:spcBef>
                          <a:spcPct val="0"/>
                        </a:spcBef>
                        <a:spcAft>
                          <a:spcPct val="0"/>
                        </a:spcAft>
                        <a:buClrTx/>
                        <a:buSzTx/>
                        <a:buFontTx/>
                        <a:buChar char="•"/>
                        <a:tabLst/>
                      </a:pPr>
                      <a:r>
                        <a:rPr kumimoji="0" lang="it-IT" sz="1000" b="1" i="0" u="none" strike="noStrike" cap="none" normalizeH="0" baseline="0" smtClean="0">
                          <a:ln>
                            <a:noFill/>
                          </a:ln>
                          <a:solidFill>
                            <a:srgbClr val="1F497D"/>
                          </a:solidFill>
                          <a:effectLst/>
                          <a:latin typeface="Verdana" pitchFamily="34" charset="0"/>
                          <a:ea typeface="Calibri" pitchFamily="34" charset="0"/>
                          <a:cs typeface="Times New Roman" pitchFamily="18" charset="0"/>
                        </a:rPr>
                        <a:t>CELLULO-MEDIATE</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txBody>
                  <a:tcPr anchor="ctr" horzOverflow="overflow">
                    <a:lnL w="12700" cap="flat" cmpd="sng" algn="ctr">
                      <a:solidFill>
                        <a:srgbClr val="7BA0CD"/>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7BA0CD"/>
                      </a:solidFill>
                      <a:prstDash val="solid"/>
                      <a:round/>
                      <a:headEnd type="none" w="med" len="med"/>
                      <a:tailEnd type="none" w="med" len="med"/>
                    </a:lnB>
                    <a:lnTlToBr>
                      <a:noFill/>
                    </a:lnTlToBr>
                    <a:lnBlToTr>
                      <a:noFill/>
                    </a:lnBlToTr>
                    <a:solidFill>
                      <a:srgbClr val="D3DFEE"/>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rPr>
                        <a:t>Gastrointestinali</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rPr>
                        <a:t>Cutanee</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ea typeface="Calibri" pitchFamily="34" charset="0"/>
                          <a:cs typeface="Times New Roman" pitchFamily="18" charset="0"/>
                        </a:rPr>
                        <a:t>Respiratorie</a:t>
                      </a:r>
                      <a:endParaRPr kumimoji="0" lang="it-IT" sz="1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7BA0CD"/>
                      </a:solidFill>
                      <a:prstDash val="solid"/>
                      <a:round/>
                      <a:headEnd type="none" w="med" len="med"/>
                      <a:tailEnd type="none" w="med" len="med"/>
                    </a:lnB>
                    <a:lnTlToBr>
                      <a:noFill/>
                    </a:lnTlToBr>
                    <a:lnBlToTr>
                      <a:noFill/>
                    </a:lnBlToTr>
                    <a:solidFill>
                      <a:srgbClr val="D3DFEE"/>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cs typeface="Times New Roman" pitchFamily="18" charset="0"/>
                        </a:rPr>
                        <a:t>Sindrome enterocolitica cibo-indotta, proctocolite cibo-indotta, sindromi enteropatiche, celiachia</a:t>
                      </a:r>
                      <a:endParaRPr kumimoji="0" lang="it-IT" sz="10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cs typeface="Times New Roman" pitchFamily="18" charset="0"/>
                        </a:rPr>
                        <a:t>Dermatite da contatto, dermatite herpetiforme</a:t>
                      </a:r>
                      <a:endParaRPr kumimoji="0" lang="it-IT" sz="1000" b="0" i="0" u="none" strike="noStrike" cap="none" normalizeH="0" baseline="0" smtClean="0">
                        <a:ln>
                          <a:noFill/>
                        </a:ln>
                        <a:solidFill>
                          <a:schemeClr val="tx1"/>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it-IT" sz="1000" b="0" i="0" u="none" strike="noStrike" cap="none" normalizeH="0" baseline="0" smtClean="0">
                        <a:ln>
                          <a:noFill/>
                        </a:ln>
                        <a:solidFill>
                          <a:srgbClr val="1F497D"/>
                        </a:solidFill>
                        <a:effectLst/>
                        <a:latin typeface="Verdana"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Char char="•"/>
                        <a:tabLst/>
                      </a:pPr>
                      <a:r>
                        <a:rPr kumimoji="0" lang="it-IT" sz="1000" b="0" i="0" u="none" strike="noStrike" cap="none" normalizeH="0" baseline="0" smtClean="0">
                          <a:ln>
                            <a:noFill/>
                          </a:ln>
                          <a:solidFill>
                            <a:srgbClr val="1F497D"/>
                          </a:solidFill>
                          <a:effectLst/>
                          <a:latin typeface="Verdana" pitchFamily="34" charset="0"/>
                          <a:cs typeface="Times New Roman" pitchFamily="18" charset="0"/>
                        </a:rPr>
                        <a:t>Emosiderosi polmonare (Sindrome di Heiner)</a:t>
                      </a:r>
                      <a:endParaRPr kumimoji="0" lang="it-IT" sz="1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70C0"/>
                      </a:solidFill>
                      <a:prstDash val="solid"/>
                      <a:round/>
                      <a:headEnd type="none" w="med" len="med"/>
                      <a:tailEnd type="none" w="med" len="med"/>
                    </a:lnL>
                    <a:lnR w="12700" cap="flat" cmpd="sng" algn="ctr">
                      <a:solidFill>
                        <a:srgbClr val="7BA0CD"/>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7BA0CD"/>
                      </a:solidFill>
                      <a:prstDash val="solid"/>
                      <a:round/>
                      <a:headEnd type="none" w="med" len="med"/>
                      <a:tailEnd type="none" w="med" len="med"/>
                    </a:lnB>
                    <a:lnTlToBr>
                      <a:noFill/>
                    </a:lnTlToBr>
                    <a:lnBlToTr>
                      <a:noFill/>
                    </a:lnBlToTr>
                    <a:solidFill>
                      <a:srgbClr val="D3DFEE"/>
                    </a:solidFill>
                  </a:tcP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42" name="Rectangle 1026"/>
          <p:cNvSpPr>
            <a:spLocks noGrp="1" noChangeArrowheads="1"/>
          </p:cNvSpPr>
          <p:nvPr>
            <p:ph type="title"/>
          </p:nvPr>
        </p:nvSpPr>
        <p:spPr>
          <a:xfrm>
            <a:off x="685800" y="304800"/>
            <a:ext cx="7772400" cy="1143000"/>
          </a:xfrm>
        </p:spPr>
        <p:txBody>
          <a:bodyPr/>
          <a:lstStyle/>
          <a:p>
            <a:r>
              <a:rPr lang="it-IT"/>
              <a:t>Un po’ più specifico ?</a:t>
            </a:r>
          </a:p>
        </p:txBody>
      </p:sp>
      <p:pic>
        <p:nvPicPr>
          <p:cNvPr id="522244" name="Picture 1028"/>
          <p:cNvPicPr>
            <a:picLocks noChangeAspect="1" noChangeArrowheads="1"/>
          </p:cNvPicPr>
          <p:nvPr/>
        </p:nvPicPr>
        <p:blipFill>
          <a:blip r:embed="rId2"/>
          <a:srcRect/>
          <a:stretch>
            <a:fillRect/>
          </a:stretch>
        </p:blipFill>
        <p:spPr bwMode="auto">
          <a:xfrm>
            <a:off x="0" y="1600200"/>
            <a:ext cx="9144000" cy="3300413"/>
          </a:xfrm>
          <a:prstGeom prst="rect">
            <a:avLst/>
          </a:prstGeom>
          <a:noFill/>
          <a:ln w="9525">
            <a:noFill/>
            <a:miter lim="800000"/>
            <a:headEnd/>
            <a:tailEnd/>
          </a:ln>
          <a:effectLst/>
        </p:spPr>
      </p:pic>
      <p:sp>
        <p:nvSpPr>
          <p:cNvPr id="522245" name="Text Box 1029"/>
          <p:cNvSpPr txBox="1">
            <a:spLocks noChangeArrowheads="1"/>
          </p:cNvSpPr>
          <p:nvPr/>
        </p:nvSpPr>
        <p:spPr bwMode="auto">
          <a:xfrm>
            <a:off x="3276600" y="5486400"/>
            <a:ext cx="2362200" cy="579438"/>
          </a:xfrm>
          <a:prstGeom prst="rect">
            <a:avLst/>
          </a:prstGeom>
          <a:noFill/>
          <a:ln w="9525">
            <a:noFill/>
            <a:miter lim="800000"/>
            <a:headEnd/>
            <a:tailEnd/>
          </a:ln>
          <a:effectLst/>
        </p:spPr>
        <p:txBody>
          <a:bodyPr>
            <a:spAutoFit/>
          </a:bodyPr>
          <a:lstStyle/>
          <a:p>
            <a:pPr algn="ctr">
              <a:spcBef>
                <a:spcPct val="50000"/>
              </a:spcBef>
            </a:pPr>
            <a:r>
              <a:rPr lang="it-IT" sz="3200" b="1">
                <a:solidFill>
                  <a:srgbClr val="003366"/>
                </a:solidFill>
                <a:latin typeface="Verdana" pitchFamily="34" charset="0"/>
              </a:rPr>
              <a:t>2007</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266" name="Rectangle 1026"/>
          <p:cNvSpPr>
            <a:spLocks noGrp="1" noChangeArrowheads="1"/>
          </p:cNvSpPr>
          <p:nvPr>
            <p:ph type="title"/>
          </p:nvPr>
        </p:nvSpPr>
        <p:spPr>
          <a:xfrm>
            <a:off x="685800" y="304800"/>
            <a:ext cx="7772400" cy="1143000"/>
          </a:xfrm>
        </p:spPr>
        <p:txBody>
          <a:bodyPr/>
          <a:lstStyle/>
          <a:p>
            <a:r>
              <a:rPr lang="it-IT"/>
              <a:t>Ancora meglio</a:t>
            </a:r>
          </a:p>
        </p:txBody>
      </p:sp>
      <p:pic>
        <p:nvPicPr>
          <p:cNvPr id="523268" name="Picture 1028"/>
          <p:cNvPicPr>
            <a:picLocks noChangeAspect="1" noChangeArrowheads="1"/>
          </p:cNvPicPr>
          <p:nvPr/>
        </p:nvPicPr>
        <p:blipFill>
          <a:blip r:embed="rId2"/>
          <a:srcRect/>
          <a:stretch>
            <a:fillRect/>
          </a:stretch>
        </p:blipFill>
        <p:spPr bwMode="auto">
          <a:xfrm>
            <a:off x="0" y="2133600"/>
            <a:ext cx="9144000" cy="2265363"/>
          </a:xfrm>
          <a:prstGeom prst="rect">
            <a:avLst/>
          </a:prstGeom>
          <a:noFill/>
          <a:ln w="9525">
            <a:noFill/>
            <a:miter lim="800000"/>
            <a:headEnd/>
            <a:tailEnd/>
          </a:ln>
          <a:effectLst/>
        </p:spPr>
      </p:pic>
      <p:sp>
        <p:nvSpPr>
          <p:cNvPr id="523269" name="Text Box 1029"/>
          <p:cNvSpPr txBox="1">
            <a:spLocks noChangeArrowheads="1"/>
          </p:cNvSpPr>
          <p:nvPr/>
        </p:nvSpPr>
        <p:spPr bwMode="auto">
          <a:xfrm>
            <a:off x="3276600" y="5181600"/>
            <a:ext cx="2362200" cy="579438"/>
          </a:xfrm>
          <a:prstGeom prst="rect">
            <a:avLst/>
          </a:prstGeom>
          <a:noFill/>
          <a:ln w="9525">
            <a:noFill/>
            <a:miter lim="800000"/>
            <a:headEnd/>
            <a:tailEnd/>
          </a:ln>
          <a:effectLst/>
        </p:spPr>
        <p:txBody>
          <a:bodyPr>
            <a:spAutoFit/>
          </a:bodyPr>
          <a:lstStyle/>
          <a:p>
            <a:pPr algn="ctr">
              <a:spcBef>
                <a:spcPct val="50000"/>
              </a:spcBef>
            </a:pPr>
            <a:r>
              <a:rPr lang="it-IT" sz="3200" b="1">
                <a:solidFill>
                  <a:srgbClr val="003366"/>
                </a:solidFill>
                <a:latin typeface="Verdana" pitchFamily="34" charset="0"/>
              </a:rPr>
              <a:t>2007</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14" name="Rectangle 1026"/>
          <p:cNvSpPr>
            <a:spLocks noGrp="1" noChangeArrowheads="1"/>
          </p:cNvSpPr>
          <p:nvPr>
            <p:ph type="title"/>
          </p:nvPr>
        </p:nvSpPr>
        <p:spPr>
          <a:xfrm>
            <a:off x="685800" y="228600"/>
            <a:ext cx="7772400" cy="1524000"/>
          </a:xfrm>
        </p:spPr>
        <p:txBody>
          <a:bodyPr/>
          <a:lstStyle/>
          <a:p>
            <a:r>
              <a:rPr lang="it-IT" sz="2000"/>
              <a:t>Guidelines for the diagnosis and management of cow’s milk protein allergy </a:t>
            </a:r>
            <a:r>
              <a:rPr lang="it-IT" sz="2000" b="1"/>
              <a:t>in infants</a:t>
            </a:r>
            <a:r>
              <a:rPr lang="it-IT" sz="1400" b="1"/>
              <a:t> </a:t>
            </a:r>
            <a:br>
              <a:rPr lang="it-IT" sz="1400" b="1"/>
            </a:br>
            <a:r>
              <a:rPr lang="it-IT" sz="1400"/>
              <a:t/>
            </a:r>
            <a:br>
              <a:rPr lang="it-IT" sz="1400"/>
            </a:br>
            <a:r>
              <a:rPr lang="it-IT" sz="1400">
                <a:solidFill>
                  <a:srgbClr val="663300"/>
                </a:solidFill>
              </a:rPr>
              <a:t>Yvan Vandenplas, Martin Brueton, Christophe Dupont, David Hill, Erika Isolauri,</a:t>
            </a:r>
            <a:br>
              <a:rPr lang="it-IT" sz="1400">
                <a:solidFill>
                  <a:srgbClr val="663300"/>
                </a:solidFill>
              </a:rPr>
            </a:br>
            <a:r>
              <a:rPr lang="it-IT" sz="1400">
                <a:solidFill>
                  <a:srgbClr val="663300"/>
                </a:solidFill>
              </a:rPr>
              <a:t>Sibylle Koletzko, Arnold P Oranje and Annamaria Staiano</a:t>
            </a:r>
            <a:br>
              <a:rPr lang="it-IT" sz="1400">
                <a:solidFill>
                  <a:srgbClr val="663300"/>
                </a:solidFill>
              </a:rPr>
            </a:br>
            <a:r>
              <a:rPr lang="it-IT" sz="1400">
                <a:solidFill>
                  <a:srgbClr val="663300"/>
                </a:solidFill>
              </a:rPr>
              <a:t> Arch Dis Child 2007;92;902-908</a:t>
            </a:r>
          </a:p>
        </p:txBody>
      </p:sp>
      <p:sp>
        <p:nvSpPr>
          <p:cNvPr id="525315" name="Rectangle 1027"/>
          <p:cNvSpPr>
            <a:spLocks noGrp="1" noChangeArrowheads="1"/>
          </p:cNvSpPr>
          <p:nvPr>
            <p:ph type="body" sz="half" idx="1"/>
          </p:nvPr>
        </p:nvSpPr>
        <p:spPr>
          <a:xfrm>
            <a:off x="304800" y="1981200"/>
            <a:ext cx="4191000" cy="4495800"/>
          </a:xfrm>
        </p:spPr>
        <p:txBody>
          <a:bodyPr/>
          <a:lstStyle/>
          <a:p>
            <a:pPr algn="ctr">
              <a:buFontTx/>
              <a:buNone/>
            </a:pPr>
            <a:r>
              <a:rPr lang="it-IT" sz="1400" b="1">
                <a:solidFill>
                  <a:srgbClr val="663300"/>
                </a:solidFill>
              </a:rPr>
              <a:t>APLV lieve-moderata</a:t>
            </a:r>
          </a:p>
          <a:p>
            <a:pPr algn="ctr">
              <a:buFontTx/>
              <a:buNone/>
            </a:pPr>
            <a:endParaRPr lang="it-IT" sz="1400" b="1">
              <a:solidFill>
                <a:srgbClr val="663300"/>
              </a:solidFill>
            </a:endParaRPr>
          </a:p>
          <a:p>
            <a:r>
              <a:rPr lang="it-IT" sz="1400"/>
              <a:t>Rigurgiti frequenti, vomiti, diarrea, stipsi, ematochezia, anemia sideropenica</a:t>
            </a:r>
          </a:p>
          <a:p>
            <a:endParaRPr lang="it-IT" sz="1400"/>
          </a:p>
          <a:p>
            <a:r>
              <a:rPr lang="it-IT" sz="1400">
                <a:solidFill>
                  <a:srgbClr val="333333"/>
                </a:solidFill>
              </a:rPr>
              <a:t>Dermatite atopica, tumefazione delle labbra e delle palpebre, orticaria </a:t>
            </a:r>
          </a:p>
          <a:p>
            <a:endParaRPr lang="it-IT" sz="1400">
              <a:solidFill>
                <a:srgbClr val="333333"/>
              </a:solidFill>
            </a:endParaRPr>
          </a:p>
          <a:p>
            <a:r>
              <a:rPr lang="it-IT" sz="1400"/>
              <a:t>Rinorrea, tosse cronica, respiro sibilante</a:t>
            </a:r>
          </a:p>
          <a:p>
            <a:endParaRPr lang="it-IT" sz="1400"/>
          </a:p>
          <a:p>
            <a:r>
              <a:rPr lang="it-IT" sz="1400">
                <a:solidFill>
                  <a:srgbClr val="333333"/>
                </a:solidFill>
              </a:rPr>
              <a:t>Pianto inconsolabile, coliche gassose</a:t>
            </a:r>
          </a:p>
          <a:p>
            <a:endParaRPr lang="it-IT" sz="1400">
              <a:solidFill>
                <a:srgbClr val="292929"/>
              </a:solidFill>
            </a:endParaRPr>
          </a:p>
        </p:txBody>
      </p:sp>
      <p:sp>
        <p:nvSpPr>
          <p:cNvPr id="525316" name="Rectangle 1028"/>
          <p:cNvSpPr>
            <a:spLocks noGrp="1" noChangeArrowheads="1"/>
          </p:cNvSpPr>
          <p:nvPr>
            <p:ph type="body" sz="half" idx="2"/>
          </p:nvPr>
        </p:nvSpPr>
        <p:spPr>
          <a:xfrm>
            <a:off x="4648200" y="1981200"/>
            <a:ext cx="4191000" cy="4572000"/>
          </a:xfrm>
        </p:spPr>
        <p:txBody>
          <a:bodyPr/>
          <a:lstStyle/>
          <a:p>
            <a:pPr algn="ctr">
              <a:buFontTx/>
              <a:buNone/>
            </a:pPr>
            <a:r>
              <a:rPr lang="it-IT" sz="1400" b="1">
                <a:solidFill>
                  <a:srgbClr val="663300"/>
                </a:solidFill>
              </a:rPr>
              <a:t>APLV grave</a:t>
            </a:r>
          </a:p>
          <a:p>
            <a:pPr algn="ctr">
              <a:buFontTx/>
              <a:buNone/>
            </a:pPr>
            <a:endParaRPr lang="it-IT" sz="1400" b="1">
              <a:solidFill>
                <a:srgbClr val="663300"/>
              </a:solidFill>
            </a:endParaRPr>
          </a:p>
          <a:p>
            <a:r>
              <a:rPr lang="it-IT" sz="1400"/>
              <a:t>Scarso accrescimento dovuto a diarrea cronica e/o a rigurgiti, e/o a vomiti e/o a rifiuto del cibo, anemia da carenza di ferro dovuta a sanguinamento; ipoalbuminemia da enteropatia proteino-disperdente; segni endoscopici/istologici di enteropatia</a:t>
            </a:r>
          </a:p>
          <a:p>
            <a:endParaRPr lang="it-IT" sz="1400"/>
          </a:p>
          <a:p>
            <a:r>
              <a:rPr lang="it-IT" sz="1400">
                <a:solidFill>
                  <a:srgbClr val="333333"/>
                </a:solidFill>
              </a:rPr>
              <a:t>Dermatite atopica grave, essudativa, con scarso accrescimento e anemia</a:t>
            </a:r>
          </a:p>
          <a:p>
            <a:endParaRPr lang="it-IT" sz="1400">
              <a:solidFill>
                <a:srgbClr val="292929"/>
              </a:solidFill>
            </a:endParaRPr>
          </a:p>
          <a:p>
            <a:r>
              <a:rPr lang="it-IT" sz="1400"/>
              <a:t>Edema laringeo acuto, broncospasmo con difficoltà respiratoria acuta</a:t>
            </a:r>
          </a:p>
          <a:p>
            <a:endParaRPr lang="it-IT" sz="1400"/>
          </a:p>
          <a:p>
            <a:r>
              <a:rPr lang="it-IT" sz="1400">
                <a:solidFill>
                  <a:srgbClr val="333333"/>
                </a:solidFill>
              </a:rPr>
              <a:t>Anafilassi grave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618" name="Rectangle 2"/>
          <p:cNvSpPr>
            <a:spLocks noGrp="1" noChangeArrowheads="1"/>
          </p:cNvSpPr>
          <p:nvPr>
            <p:ph type="title"/>
          </p:nvPr>
        </p:nvSpPr>
        <p:spPr>
          <a:xfrm>
            <a:off x="685800" y="228600"/>
            <a:ext cx="7772400" cy="990600"/>
          </a:xfrm>
        </p:spPr>
        <p:txBody>
          <a:bodyPr/>
          <a:lstStyle/>
          <a:p>
            <a:r>
              <a:rPr lang="it-IT"/>
              <a:t>La Scala dell’ APLV</a:t>
            </a:r>
          </a:p>
        </p:txBody>
      </p:sp>
      <p:sp>
        <p:nvSpPr>
          <p:cNvPr id="495619" name="Rectangle 3"/>
          <p:cNvSpPr>
            <a:spLocks noGrp="1" noChangeArrowheads="1"/>
          </p:cNvSpPr>
          <p:nvPr>
            <p:ph type="body" idx="1"/>
          </p:nvPr>
        </p:nvSpPr>
        <p:spPr>
          <a:xfrm>
            <a:off x="381000" y="1752600"/>
            <a:ext cx="8382000" cy="4343400"/>
          </a:xfrm>
        </p:spPr>
        <p:txBody>
          <a:bodyPr/>
          <a:lstStyle/>
          <a:p>
            <a:r>
              <a:rPr lang="it-IT"/>
              <a:t>Quando non devo sospettarla</a:t>
            </a:r>
          </a:p>
          <a:p>
            <a:pPr lvl="1"/>
            <a:endParaRPr lang="it-IT"/>
          </a:p>
          <a:p>
            <a:r>
              <a:rPr lang="it-IT">
                <a:solidFill>
                  <a:srgbClr val="333333"/>
                </a:solidFill>
              </a:rPr>
              <a:t>Quando non è chiaro se devo sospettarla, ma se lo faccio non è grave a patto di farlo bene</a:t>
            </a:r>
          </a:p>
          <a:p>
            <a:endParaRPr lang="it-IT">
              <a:solidFill>
                <a:srgbClr val="333333"/>
              </a:solidFill>
            </a:endParaRPr>
          </a:p>
          <a:p>
            <a:r>
              <a:rPr lang="it-IT"/>
              <a:t>Quando devo veramente sospettarla, con o senza positività delle IgE specifiche, il pane quotidiano</a:t>
            </a:r>
          </a:p>
          <a:p>
            <a:pPr lvl="1"/>
            <a:endParaRPr lang="it-IT"/>
          </a:p>
          <a:p>
            <a:r>
              <a:rPr lang="it-IT">
                <a:solidFill>
                  <a:srgbClr val="333333"/>
                </a:solidFill>
              </a:rPr>
              <a:t>Quando devo veramente sospettarla, con o senza positività delle IgE specifiche, ma sono cose un po’ più rare</a:t>
            </a:r>
          </a:p>
          <a:p>
            <a:pPr lvl="1"/>
            <a:endParaRPr lang="it-IT">
              <a:solidFill>
                <a:srgbClr val="333333"/>
              </a:solidFill>
            </a:endParaRPr>
          </a:p>
          <a:p>
            <a:r>
              <a:rPr lang="it-IT"/>
              <a:t>Quando posso sospettarla, se proprio voglio, ma per il bambino non dovrebbe (quasi mai) cambiare nulla</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810" name="Rectangle 2"/>
          <p:cNvSpPr>
            <a:spLocks noGrp="1" noChangeArrowheads="1"/>
          </p:cNvSpPr>
          <p:nvPr>
            <p:ph type="title"/>
          </p:nvPr>
        </p:nvSpPr>
        <p:spPr>
          <a:xfrm>
            <a:off x="685800" y="228600"/>
            <a:ext cx="7772400" cy="1143000"/>
          </a:xfrm>
        </p:spPr>
        <p:txBody>
          <a:bodyPr/>
          <a:lstStyle/>
          <a:p>
            <a:r>
              <a:rPr lang="it-IT"/>
              <a:t>Quando non devo sospettarla</a:t>
            </a:r>
          </a:p>
        </p:txBody>
      </p:sp>
      <p:sp>
        <p:nvSpPr>
          <p:cNvPr id="503811" name="Rectangle 3"/>
          <p:cNvSpPr>
            <a:spLocks noGrp="1" noChangeArrowheads="1"/>
          </p:cNvSpPr>
          <p:nvPr>
            <p:ph type="body" idx="1"/>
          </p:nvPr>
        </p:nvSpPr>
        <p:spPr>
          <a:xfrm>
            <a:off x="685800" y="1524000"/>
            <a:ext cx="7772400" cy="5029200"/>
          </a:xfrm>
        </p:spPr>
        <p:txBody>
          <a:bodyPr/>
          <a:lstStyle/>
          <a:p>
            <a:pPr>
              <a:lnSpc>
                <a:spcPct val="90000"/>
              </a:lnSpc>
            </a:pPr>
            <a:r>
              <a:rPr lang="it-IT"/>
              <a:t>Per esempio:</a:t>
            </a:r>
          </a:p>
          <a:p>
            <a:pPr>
              <a:lnSpc>
                <a:spcPct val="90000"/>
              </a:lnSpc>
            </a:pPr>
            <a:endParaRPr lang="it-IT"/>
          </a:p>
          <a:p>
            <a:pPr lvl="1">
              <a:lnSpc>
                <a:spcPct val="90000"/>
              </a:lnSpc>
            </a:pPr>
            <a:r>
              <a:rPr lang="it-IT">
                <a:solidFill>
                  <a:srgbClr val="333333"/>
                </a:solidFill>
              </a:rPr>
              <a:t>Nei bambini per i quali vengono riferiti disturbi a seguito dell’ ingestione di latte vaccino ma che mangiano i suoi derivati impunemente</a:t>
            </a:r>
          </a:p>
          <a:p>
            <a:pPr>
              <a:lnSpc>
                <a:spcPct val="90000"/>
              </a:lnSpc>
            </a:pPr>
            <a:endParaRPr lang="it-IT"/>
          </a:p>
          <a:p>
            <a:pPr lvl="1">
              <a:lnSpc>
                <a:spcPct val="90000"/>
              </a:lnSpc>
            </a:pPr>
            <a:r>
              <a:rPr lang="it-IT">
                <a:solidFill>
                  <a:srgbClr val="663300"/>
                </a:solidFill>
              </a:rPr>
              <a:t>O in quelli con sintomi respiratori ricorrenti o cronici delle alte vie aeree</a:t>
            </a:r>
          </a:p>
          <a:p>
            <a:pPr>
              <a:lnSpc>
                <a:spcPct val="90000"/>
              </a:lnSpc>
            </a:pPr>
            <a:endParaRPr lang="it-IT">
              <a:solidFill>
                <a:srgbClr val="663300"/>
              </a:solidFill>
            </a:endParaRPr>
          </a:p>
          <a:p>
            <a:pPr lvl="1">
              <a:lnSpc>
                <a:spcPct val="90000"/>
              </a:lnSpc>
            </a:pPr>
            <a:r>
              <a:rPr lang="it-IT">
                <a:solidFill>
                  <a:srgbClr val="333333"/>
                </a:solidFill>
              </a:rPr>
              <a:t>O con otiti</a:t>
            </a:r>
          </a:p>
          <a:p>
            <a:pPr lvl="1">
              <a:lnSpc>
                <a:spcPct val="90000"/>
              </a:lnSpc>
            </a:pPr>
            <a:endParaRPr lang="it-IT">
              <a:solidFill>
                <a:srgbClr val="333333"/>
              </a:solidFill>
            </a:endParaRPr>
          </a:p>
          <a:p>
            <a:pPr>
              <a:lnSpc>
                <a:spcPct val="90000"/>
              </a:lnSpc>
            </a:pPr>
            <a:r>
              <a:rPr lang="it-IT"/>
              <a:t>Ma anche</a:t>
            </a:r>
          </a:p>
          <a:p>
            <a:pPr lvl="1">
              <a:lnSpc>
                <a:spcPct val="90000"/>
              </a:lnSpc>
            </a:pPr>
            <a:endParaRPr lang="it-IT"/>
          </a:p>
          <a:p>
            <a:pPr lvl="1">
              <a:lnSpc>
                <a:spcPct val="90000"/>
              </a:lnSpc>
            </a:pPr>
            <a:r>
              <a:rPr lang="it-IT">
                <a:solidFill>
                  <a:srgbClr val="333333"/>
                </a:solidFill>
              </a:rPr>
              <a:t>In quelli con cefalea</a:t>
            </a:r>
          </a:p>
          <a:p>
            <a:pPr lvl="1">
              <a:lnSpc>
                <a:spcPct val="90000"/>
              </a:lnSpc>
            </a:pPr>
            <a:endParaRPr lang="it-IT">
              <a:solidFill>
                <a:srgbClr val="333333"/>
              </a:solidFill>
            </a:endParaRPr>
          </a:p>
          <a:p>
            <a:pPr lvl="1">
              <a:lnSpc>
                <a:spcPct val="90000"/>
              </a:lnSpc>
            </a:pPr>
            <a:r>
              <a:rPr lang="it-IT">
                <a:solidFill>
                  <a:srgbClr val="663300"/>
                </a:solidFill>
              </a:rPr>
              <a:t>O con disturbi del sonno e comportamentali</a:t>
            </a:r>
          </a:p>
          <a:p>
            <a:pPr lvl="1">
              <a:lnSpc>
                <a:spcPct val="90000"/>
              </a:lnSpc>
            </a:pPr>
            <a:endParaRPr lang="it-IT">
              <a:solidFill>
                <a:srgbClr val="663300"/>
              </a:solidFill>
            </a:endParaRPr>
          </a:p>
          <a:p>
            <a:pPr lvl="1">
              <a:lnSpc>
                <a:spcPct val="90000"/>
              </a:lnSpc>
            </a:pPr>
            <a:r>
              <a:rPr lang="it-IT">
                <a:solidFill>
                  <a:srgbClr val="333333"/>
                </a:solidFill>
              </a:rPr>
              <a:t>E quanto ancora la fantasia umana può generare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754" name="Rectangle 2"/>
          <p:cNvSpPr>
            <a:spLocks noGrp="1" noChangeArrowheads="1"/>
          </p:cNvSpPr>
          <p:nvPr>
            <p:ph type="title"/>
          </p:nvPr>
        </p:nvSpPr>
        <p:spPr>
          <a:xfrm>
            <a:off x="1116013" y="260350"/>
            <a:ext cx="6911975" cy="1008063"/>
          </a:xfrm>
        </p:spPr>
        <p:txBody>
          <a:bodyPr/>
          <a:lstStyle/>
          <a:p>
            <a:r>
              <a:rPr lang="it-IT"/>
              <a:t>Minico, 14 mesi - 1</a:t>
            </a:r>
          </a:p>
        </p:txBody>
      </p:sp>
      <p:sp>
        <p:nvSpPr>
          <p:cNvPr id="458755" name="Rectangle 3"/>
          <p:cNvSpPr>
            <a:spLocks noGrp="1" noChangeArrowheads="1"/>
          </p:cNvSpPr>
          <p:nvPr>
            <p:ph type="body" idx="1"/>
          </p:nvPr>
        </p:nvSpPr>
        <p:spPr>
          <a:xfrm>
            <a:off x="685800" y="2057400"/>
            <a:ext cx="7772400" cy="4395788"/>
          </a:xfrm>
        </p:spPr>
        <p:txBody>
          <a:bodyPr/>
          <a:lstStyle/>
          <a:p>
            <a:pPr>
              <a:lnSpc>
                <a:spcPct val="80000"/>
              </a:lnSpc>
            </a:pPr>
            <a:r>
              <a:rPr lang="it-IT" sz="1600"/>
              <a:t>All’ età di 8 mesi ha ingerito per la sua apparentemente prima volta proteine del latte vaccino sotto forma di </a:t>
            </a:r>
            <a:r>
              <a:rPr lang="it-IT" sz="1600" b="1"/>
              <a:t>parmigiano</a:t>
            </a:r>
            <a:r>
              <a:rPr lang="it-IT" sz="1600"/>
              <a:t> nella minestrina, e ha presentato </a:t>
            </a:r>
            <a:r>
              <a:rPr lang="it-IT" sz="1600" b="1"/>
              <a:t>eritema periorale</a:t>
            </a:r>
          </a:p>
          <a:p>
            <a:pPr>
              <a:lnSpc>
                <a:spcPct val="80000"/>
              </a:lnSpc>
            </a:pPr>
            <a:endParaRPr lang="it-IT" sz="1600" b="1"/>
          </a:p>
          <a:p>
            <a:pPr>
              <a:lnSpc>
                <a:spcPct val="80000"/>
              </a:lnSpc>
            </a:pPr>
            <a:endParaRPr lang="it-IT" sz="1600" b="1"/>
          </a:p>
          <a:p>
            <a:pPr>
              <a:lnSpc>
                <a:spcPct val="80000"/>
              </a:lnSpc>
            </a:pPr>
            <a:r>
              <a:rPr lang="it-IT" sz="1600">
                <a:solidFill>
                  <a:srgbClr val="333333"/>
                </a:solidFill>
              </a:rPr>
              <a:t>Il parmigiano è stato sospeso per 15 giorni, poi è stato reintrodotto, ha continuato a provocare l’ eritema in regione periorale ed è stato quindi reinterrotto per altri 15 giorni</a:t>
            </a:r>
          </a:p>
          <a:p>
            <a:pPr>
              <a:lnSpc>
                <a:spcPct val="80000"/>
              </a:lnSpc>
            </a:pPr>
            <a:endParaRPr lang="it-IT" sz="1600">
              <a:solidFill>
                <a:srgbClr val="333333"/>
              </a:solidFill>
            </a:endParaRPr>
          </a:p>
          <a:p>
            <a:pPr>
              <a:lnSpc>
                <a:spcPct val="80000"/>
              </a:lnSpc>
            </a:pPr>
            <a:r>
              <a:rPr lang="it-IT" sz="1600"/>
              <a:t>E’ stato poi ripreso (Minico aveva oramai 10 mesi) e l’ eritema non si è ripresentato</a:t>
            </a:r>
          </a:p>
          <a:p>
            <a:pPr>
              <a:lnSpc>
                <a:spcPct val="80000"/>
              </a:lnSpc>
            </a:pPr>
            <a:endParaRPr lang="it-IT" sz="1600"/>
          </a:p>
          <a:p>
            <a:pPr>
              <a:lnSpc>
                <a:spcPct val="80000"/>
              </a:lnSpc>
            </a:pPr>
            <a:endParaRPr lang="it-IT" sz="160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62" name="Rectangle 2"/>
          <p:cNvSpPr>
            <a:spLocks noGrp="1" noChangeArrowheads="1"/>
          </p:cNvSpPr>
          <p:nvPr>
            <p:ph type="title"/>
          </p:nvPr>
        </p:nvSpPr>
        <p:spPr>
          <a:xfrm>
            <a:off x="1116013" y="260350"/>
            <a:ext cx="6911975" cy="1008063"/>
          </a:xfrm>
        </p:spPr>
        <p:txBody>
          <a:bodyPr/>
          <a:lstStyle/>
          <a:p>
            <a:r>
              <a:rPr lang="it-IT"/>
              <a:t>Minico, 14 mesi - 2</a:t>
            </a:r>
          </a:p>
        </p:txBody>
      </p:sp>
      <p:sp>
        <p:nvSpPr>
          <p:cNvPr id="501763" name="Rectangle 3"/>
          <p:cNvSpPr>
            <a:spLocks noGrp="1" noChangeArrowheads="1"/>
          </p:cNvSpPr>
          <p:nvPr>
            <p:ph type="body" idx="1"/>
          </p:nvPr>
        </p:nvSpPr>
        <p:spPr>
          <a:xfrm>
            <a:off x="609600" y="1905000"/>
            <a:ext cx="8001000" cy="4548188"/>
          </a:xfrm>
        </p:spPr>
        <p:txBody>
          <a:bodyPr/>
          <a:lstStyle/>
          <a:p>
            <a:pPr>
              <a:lnSpc>
                <a:spcPct val="80000"/>
              </a:lnSpc>
            </a:pPr>
            <a:r>
              <a:rPr lang="it-IT" sz="1600"/>
              <a:t>A 12 mesi ha cominciato a mangiare anche il formaggino la sera e non ha presentato alcuna reazione avversa</a:t>
            </a:r>
          </a:p>
          <a:p>
            <a:pPr>
              <a:lnSpc>
                <a:spcPct val="80000"/>
              </a:lnSpc>
            </a:pPr>
            <a:endParaRPr lang="it-IT" sz="1600"/>
          </a:p>
          <a:p>
            <a:pPr>
              <a:lnSpc>
                <a:spcPct val="80000"/>
              </a:lnSpc>
            </a:pPr>
            <a:r>
              <a:rPr lang="it-IT" sz="1600">
                <a:solidFill>
                  <a:srgbClr val="333333"/>
                </a:solidFill>
              </a:rPr>
              <a:t>All’ età di 14 mesi l’ eritema periorale post-parmigiano (ma mai post-formaggino o post-yogurtino) è ricomparso</a:t>
            </a:r>
          </a:p>
          <a:p>
            <a:pPr lvl="1">
              <a:lnSpc>
                <a:spcPct val="80000"/>
              </a:lnSpc>
            </a:pPr>
            <a:endParaRPr lang="it-IT" sz="1400"/>
          </a:p>
          <a:p>
            <a:pPr>
              <a:lnSpc>
                <a:spcPct val="80000"/>
              </a:lnSpc>
            </a:pPr>
            <a:r>
              <a:rPr lang="it-IT" sz="1600"/>
              <a:t>Dopo 3 giorni di ricomparsa quotidiana dell’ eritema periorale post-parmigiano , è accaduto che a metà minestrina Minico ha presentato, oltre all’ eritema, anche tosse secca (“quasi asmatica, dottò”), rossore diffuso al volto, vomito. Dopo il vomito è stato bene</a:t>
            </a:r>
          </a:p>
          <a:p>
            <a:pPr>
              <a:lnSpc>
                <a:spcPct val="80000"/>
              </a:lnSpc>
            </a:pPr>
            <a:endParaRPr lang="it-IT" sz="1600"/>
          </a:p>
          <a:p>
            <a:pPr>
              <a:lnSpc>
                <a:spcPct val="80000"/>
              </a:lnSpc>
            </a:pPr>
            <a:r>
              <a:rPr lang="it-IT" sz="1600">
                <a:solidFill>
                  <a:srgbClr val="333333"/>
                </a:solidFill>
              </a:rPr>
              <a:t>Il parmigiano è stato tolto per la terza volta, Minico ha però continuato ad assumere formaggino, yogurtino e biscottino, tutti con proteine del latte vaccino, senza problema alcuno</a:t>
            </a:r>
          </a:p>
          <a:p>
            <a:pPr>
              <a:lnSpc>
                <a:spcPct val="80000"/>
              </a:lnSpc>
            </a:pPr>
            <a:endParaRPr lang="it-IT" sz="1600">
              <a:solidFill>
                <a:srgbClr val="333333"/>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786" name="Rectangle 1026"/>
          <p:cNvSpPr>
            <a:spLocks noGrp="1" noChangeArrowheads="1"/>
          </p:cNvSpPr>
          <p:nvPr>
            <p:ph type="title"/>
          </p:nvPr>
        </p:nvSpPr>
        <p:spPr>
          <a:xfrm>
            <a:off x="1116013" y="260350"/>
            <a:ext cx="6911975" cy="1008063"/>
          </a:xfrm>
        </p:spPr>
        <p:txBody>
          <a:bodyPr/>
          <a:lstStyle/>
          <a:p>
            <a:r>
              <a:rPr lang="it-IT"/>
              <a:t>Minico, 14 mesi - 3</a:t>
            </a:r>
          </a:p>
        </p:txBody>
      </p:sp>
      <p:sp>
        <p:nvSpPr>
          <p:cNvPr id="502787" name="Rectangle 1027"/>
          <p:cNvSpPr>
            <a:spLocks noGrp="1" noChangeArrowheads="1"/>
          </p:cNvSpPr>
          <p:nvPr>
            <p:ph type="body" idx="1"/>
          </p:nvPr>
        </p:nvSpPr>
        <p:spPr>
          <a:xfrm>
            <a:off x="685800" y="1828800"/>
            <a:ext cx="7848600" cy="4624388"/>
          </a:xfrm>
        </p:spPr>
        <p:txBody>
          <a:bodyPr/>
          <a:lstStyle/>
          <a:p>
            <a:pPr>
              <a:lnSpc>
                <a:spcPct val="80000"/>
              </a:lnSpc>
            </a:pPr>
            <a:r>
              <a:rPr lang="it-IT" sz="1600"/>
              <a:t>Dopo altri quattro giorni ha “sputato a missile” un pezzettino di robiola</a:t>
            </a:r>
          </a:p>
          <a:p>
            <a:pPr lvl="1">
              <a:lnSpc>
                <a:spcPct val="80000"/>
              </a:lnSpc>
            </a:pPr>
            <a:endParaRPr lang="it-IT" sz="1400"/>
          </a:p>
          <a:p>
            <a:pPr lvl="1">
              <a:lnSpc>
                <a:spcPct val="80000"/>
              </a:lnSpc>
            </a:pPr>
            <a:endParaRPr lang="it-IT" sz="1400"/>
          </a:p>
          <a:p>
            <a:pPr>
              <a:lnSpc>
                <a:spcPct val="80000"/>
              </a:lnSpc>
            </a:pPr>
            <a:r>
              <a:rPr lang="it-IT" sz="1600">
                <a:solidFill>
                  <a:srgbClr val="333333"/>
                </a:solidFill>
              </a:rPr>
              <a:t>E, giunti a questo punto, una consulenza allergologica è stata ritenuta inevitabile</a:t>
            </a:r>
          </a:p>
          <a:p>
            <a:pPr>
              <a:lnSpc>
                <a:spcPct val="80000"/>
              </a:lnSpc>
            </a:pPr>
            <a:endParaRPr lang="it-IT" sz="1600">
              <a:solidFill>
                <a:srgbClr val="333333"/>
              </a:solidFill>
            </a:endParaRPr>
          </a:p>
          <a:p>
            <a:pPr>
              <a:lnSpc>
                <a:spcPct val="80000"/>
              </a:lnSpc>
            </a:pPr>
            <a:endParaRPr lang="it-IT" sz="1600">
              <a:solidFill>
                <a:srgbClr val="333333"/>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60802" name="Rectangle 2"/>
          <p:cNvSpPr>
            <a:spLocks noGrp="1" noChangeArrowheads="1"/>
          </p:cNvSpPr>
          <p:nvPr>
            <p:ph type="title"/>
          </p:nvPr>
        </p:nvSpPr>
        <p:spPr>
          <a:xfrm>
            <a:off x="684213" y="333375"/>
            <a:ext cx="7772400" cy="1143000"/>
          </a:xfrm>
        </p:spPr>
        <p:txBody>
          <a:bodyPr/>
          <a:lstStyle/>
          <a:p>
            <a:r>
              <a:rPr lang="it-IT"/>
              <a:t>Atreia, 6 anni</a:t>
            </a:r>
          </a:p>
        </p:txBody>
      </p:sp>
      <p:sp>
        <p:nvSpPr>
          <p:cNvPr id="460803" name="Rectangle 3"/>
          <p:cNvSpPr>
            <a:spLocks noGrp="1" noChangeArrowheads="1"/>
          </p:cNvSpPr>
          <p:nvPr>
            <p:ph type="body" idx="1"/>
          </p:nvPr>
        </p:nvSpPr>
        <p:spPr>
          <a:xfrm>
            <a:off x="685800" y="1828800"/>
            <a:ext cx="7772400" cy="4267200"/>
          </a:xfrm>
        </p:spPr>
        <p:txBody>
          <a:bodyPr/>
          <a:lstStyle/>
          <a:p>
            <a:r>
              <a:rPr lang="it-IT"/>
              <a:t>Storia di vomiti frequenti che ha determinato il sospetto di allergia alle proteine del latte vaccino e una conseguente dieta di eliminazione. </a:t>
            </a:r>
            <a:r>
              <a:rPr lang="it-IT" b="1"/>
              <a:t>Il parmigiano lo ha sempre mangiato</a:t>
            </a:r>
            <a:r>
              <a:rPr lang="it-IT"/>
              <a:t> senza problemi</a:t>
            </a:r>
          </a:p>
          <a:p>
            <a:endParaRPr lang="it-IT"/>
          </a:p>
          <a:p>
            <a:r>
              <a:rPr lang="it-IT">
                <a:solidFill>
                  <a:srgbClr val="333333"/>
                </a:solidFill>
              </a:rPr>
              <a:t>A Febbraio 2007 è stata tentata una reintroduzione di latte vaccino a basso tenore di lattosio (Zymil) </a:t>
            </a:r>
            <a:r>
              <a:rPr lang="it-IT" b="1">
                <a:solidFill>
                  <a:srgbClr val="333333"/>
                </a:solidFill>
              </a:rPr>
              <a:t>che ha assunto per 15 giorni senza problemi</a:t>
            </a:r>
            <a:r>
              <a:rPr lang="it-IT">
                <a:solidFill>
                  <a:srgbClr val="333333"/>
                </a:solidFill>
              </a:rPr>
              <a:t>, dopo ha vomitato e il latte Zymil è stato eliminato</a:t>
            </a:r>
          </a:p>
          <a:p>
            <a:endParaRPr lang="it-IT">
              <a:solidFill>
                <a:srgbClr val="333333"/>
              </a:solidFill>
            </a:endParaRPr>
          </a:p>
          <a:p>
            <a:r>
              <a:rPr lang="it-IT"/>
              <a:t>Adesso assume acqua di riso</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p:cNvSpPr>
            <a:spLocks noGrp="1" noChangeArrowheads="1"/>
          </p:cNvSpPr>
          <p:nvPr>
            <p:ph type="title"/>
          </p:nvPr>
        </p:nvSpPr>
        <p:spPr>
          <a:xfrm>
            <a:off x="684213" y="333375"/>
            <a:ext cx="7772400" cy="1143000"/>
          </a:xfrm>
        </p:spPr>
        <p:txBody>
          <a:bodyPr/>
          <a:lstStyle/>
          <a:p>
            <a:r>
              <a:rPr lang="it-IT"/>
              <a:t>Isaia, 5 anni, giunge da Potenza</a:t>
            </a:r>
          </a:p>
        </p:txBody>
      </p:sp>
      <p:sp>
        <p:nvSpPr>
          <p:cNvPr id="462851" name="Rectangle 3"/>
          <p:cNvSpPr>
            <a:spLocks noGrp="1" noChangeArrowheads="1"/>
          </p:cNvSpPr>
          <p:nvPr>
            <p:ph type="body" idx="1"/>
          </p:nvPr>
        </p:nvSpPr>
        <p:spPr>
          <a:xfrm>
            <a:off x="685800" y="1981200"/>
            <a:ext cx="8001000" cy="4114800"/>
          </a:xfrm>
        </p:spPr>
        <p:txBody>
          <a:bodyPr/>
          <a:lstStyle/>
          <a:p>
            <a:r>
              <a:rPr lang="it-IT"/>
              <a:t>Da circa 2 anni soffre di </a:t>
            </a:r>
            <a:r>
              <a:rPr lang="it-IT" b="1"/>
              <a:t>ostruzione nasale</a:t>
            </a:r>
            <a:r>
              <a:rPr lang="it-IT"/>
              <a:t>, accompagnata da un po’ di </a:t>
            </a:r>
            <a:r>
              <a:rPr lang="it-IT" b="1"/>
              <a:t>rinorrea</a:t>
            </a:r>
            <a:r>
              <a:rPr lang="it-IT"/>
              <a:t> e un po’ di </a:t>
            </a:r>
            <a:r>
              <a:rPr lang="it-IT" b="1"/>
              <a:t>starnuti</a:t>
            </a:r>
            <a:r>
              <a:rPr lang="it-IT"/>
              <a:t>, in alcuni mesi dell’ anno (da metà settembre fino a gennaio). A volte </a:t>
            </a:r>
            <a:r>
              <a:rPr lang="it-IT" b="1"/>
              <a:t>sonno disturbato</a:t>
            </a:r>
          </a:p>
          <a:p>
            <a:endParaRPr lang="it-IT" b="1"/>
          </a:p>
          <a:p>
            <a:r>
              <a:rPr lang="it-IT">
                <a:solidFill>
                  <a:srgbClr val="333333"/>
                </a:solidFill>
              </a:rPr>
              <a:t>Assume latte di soia dal gennaio 2007, ma </a:t>
            </a:r>
            <a:r>
              <a:rPr lang="it-IT" b="1">
                <a:solidFill>
                  <a:srgbClr val="333333"/>
                </a:solidFill>
              </a:rPr>
              <a:t>mangia le mozzarelle </a:t>
            </a:r>
          </a:p>
          <a:p>
            <a:endParaRPr lang="it-IT" b="1">
              <a:solidFill>
                <a:srgbClr val="333333"/>
              </a:solidFill>
            </a:endParaRPr>
          </a:p>
          <a:p>
            <a:r>
              <a:rPr lang="it-IT" b="1"/>
              <a:t>Il problema è scomparso</a:t>
            </a:r>
            <a:r>
              <a:rPr lang="it-IT"/>
              <a:t> da fine gennaio ad inizio settembre, poi è ripreso</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6" name="Rectangle 2"/>
          <p:cNvSpPr>
            <a:spLocks noGrp="1" noChangeArrowheads="1"/>
          </p:cNvSpPr>
          <p:nvPr>
            <p:ph type="title"/>
          </p:nvPr>
        </p:nvSpPr>
        <p:spPr>
          <a:xfrm>
            <a:off x="684213" y="228600"/>
            <a:ext cx="7772400" cy="838200"/>
          </a:xfrm>
        </p:spPr>
        <p:txBody>
          <a:bodyPr/>
          <a:lstStyle/>
          <a:p>
            <a:r>
              <a:rPr lang="it-IT"/>
              <a:t>Giuda, 5 anni</a:t>
            </a:r>
          </a:p>
        </p:txBody>
      </p:sp>
      <p:sp>
        <p:nvSpPr>
          <p:cNvPr id="466947" name="Rectangle 3"/>
          <p:cNvSpPr>
            <a:spLocks noGrp="1" noChangeArrowheads="1"/>
          </p:cNvSpPr>
          <p:nvPr>
            <p:ph type="body" idx="1"/>
          </p:nvPr>
        </p:nvSpPr>
        <p:spPr>
          <a:xfrm>
            <a:off x="395288" y="1600200"/>
            <a:ext cx="8280400" cy="4495800"/>
          </a:xfrm>
        </p:spPr>
        <p:txBody>
          <a:bodyPr/>
          <a:lstStyle/>
          <a:p>
            <a:r>
              <a:rPr lang="it-IT"/>
              <a:t>Da sempre soffre di </a:t>
            </a:r>
            <a:r>
              <a:rPr lang="it-IT" b="1"/>
              <a:t>otiti ricorrenti</a:t>
            </a:r>
            <a:r>
              <a:rPr lang="it-IT"/>
              <a:t>, ha subito adenotonsillectomia</a:t>
            </a:r>
          </a:p>
          <a:p>
            <a:endParaRPr lang="it-IT"/>
          </a:p>
          <a:p>
            <a:r>
              <a:rPr lang="it-IT">
                <a:solidFill>
                  <a:srgbClr val="333333"/>
                </a:solidFill>
              </a:rPr>
              <a:t>Intorno all’ anno e mezzo di età è stato ricoverato presso un reparto di ORL per la sua terza ricorrenza di OMA  </a:t>
            </a:r>
          </a:p>
          <a:p>
            <a:endParaRPr lang="it-IT">
              <a:solidFill>
                <a:srgbClr val="333333"/>
              </a:solidFill>
            </a:endParaRPr>
          </a:p>
          <a:p>
            <a:r>
              <a:rPr lang="it-IT"/>
              <a:t>Lì, tra i vari accertamenti, è stato eseguito il prick test per latte, risultato positivo, e i curanti hanno legato la positività del test alle OMAR</a:t>
            </a:r>
          </a:p>
          <a:p>
            <a:endParaRPr lang="it-IT"/>
          </a:p>
          <a:p>
            <a:r>
              <a:rPr lang="it-IT">
                <a:solidFill>
                  <a:srgbClr val="333333"/>
                </a:solidFill>
              </a:rPr>
              <a:t>Così Giuda e la sua madre nutrice hanno osservato una dieta priva di proteine del latte vaccino per 8 mesi, poi ha rifatto il prick test per latte vaccino che è risultato negativo, il latte vaccino è stato reintrodotto </a:t>
            </a:r>
            <a:r>
              <a:rPr lang="it-IT" b="1">
                <a:solidFill>
                  <a:srgbClr val="333333"/>
                </a:solidFill>
              </a:rPr>
              <a:t>ma gradualmente</a:t>
            </a:r>
            <a:r>
              <a:rPr lang="it-IT">
                <a:solidFill>
                  <a:srgbClr val="333333"/>
                </a:solidFill>
              </a:rPr>
              <a:t>, dapprima </a:t>
            </a:r>
            <a:r>
              <a:rPr lang="it-IT" b="1">
                <a:solidFill>
                  <a:srgbClr val="333333"/>
                </a:solidFill>
              </a:rPr>
              <a:t>diluito con acqua</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6034" name="Rectangle 1026"/>
          <p:cNvSpPr>
            <a:spLocks noGrp="1" noChangeArrowheads="1"/>
          </p:cNvSpPr>
          <p:nvPr>
            <p:ph type="title"/>
          </p:nvPr>
        </p:nvSpPr>
        <p:spPr>
          <a:xfrm>
            <a:off x="685800" y="228600"/>
            <a:ext cx="7772400" cy="1143000"/>
          </a:xfrm>
        </p:spPr>
        <p:txBody>
          <a:bodyPr/>
          <a:lstStyle/>
          <a:p>
            <a:r>
              <a:rPr lang="it-IT"/>
              <a:t>Lo dice anche Filippo</a:t>
            </a:r>
            <a:br>
              <a:rPr lang="it-IT"/>
            </a:br>
            <a:r>
              <a:rPr lang="it-IT" sz="2000">
                <a:solidFill>
                  <a:srgbClr val="663300"/>
                </a:solidFill>
              </a:rPr>
              <a:t>Eigenmann, PAI 2007</a:t>
            </a:r>
            <a:endParaRPr lang="it-IT"/>
          </a:p>
        </p:txBody>
      </p:sp>
      <p:sp>
        <p:nvSpPr>
          <p:cNvPr id="556035" name="Rectangle 1027"/>
          <p:cNvSpPr>
            <a:spLocks noGrp="1" noChangeArrowheads="1"/>
          </p:cNvSpPr>
          <p:nvPr>
            <p:ph type="body" idx="1"/>
          </p:nvPr>
        </p:nvSpPr>
        <p:spPr>
          <a:xfrm>
            <a:off x="685800" y="1828800"/>
            <a:ext cx="7772400" cy="4267200"/>
          </a:xfrm>
        </p:spPr>
        <p:txBody>
          <a:bodyPr/>
          <a:lstStyle/>
          <a:p>
            <a:pPr>
              <a:lnSpc>
                <a:spcPct val="90000"/>
              </a:lnSpc>
            </a:pPr>
            <a:r>
              <a:rPr lang="it-IT"/>
              <a:t>Question 4. The following symptoms are </a:t>
            </a:r>
            <a:r>
              <a:rPr lang="it-IT" b="1"/>
              <a:t>NOT </a:t>
            </a:r>
            <a:r>
              <a:rPr lang="it-IT"/>
              <a:t>suggestive of a non-IgE mediated cow’s milk allergy:</a:t>
            </a:r>
          </a:p>
          <a:p>
            <a:pPr lvl="1">
              <a:lnSpc>
                <a:spcPct val="90000"/>
              </a:lnSpc>
            </a:pPr>
            <a:endParaRPr lang="it-IT"/>
          </a:p>
          <a:p>
            <a:pPr lvl="1">
              <a:lnSpc>
                <a:spcPct val="90000"/>
              </a:lnSpc>
            </a:pPr>
            <a:r>
              <a:rPr lang="it-IT"/>
              <a:t>A. Repeated episodes of vomiting 3 h after ingestion of a cow’s milk protein-based formula in a 3-month-old infant</a:t>
            </a:r>
          </a:p>
          <a:p>
            <a:pPr lvl="1">
              <a:lnSpc>
                <a:spcPct val="90000"/>
              </a:lnSpc>
            </a:pPr>
            <a:endParaRPr lang="it-IT"/>
          </a:p>
          <a:p>
            <a:pPr lvl="1">
              <a:lnSpc>
                <a:spcPct val="90000"/>
              </a:lnSpc>
            </a:pPr>
            <a:r>
              <a:rPr lang="it-IT">
                <a:solidFill>
                  <a:srgbClr val="663300"/>
                </a:solidFill>
              </a:rPr>
              <a:t>B. Chronic, treatment-resistant reﬂux in an 8-yr-old child</a:t>
            </a:r>
          </a:p>
          <a:p>
            <a:pPr lvl="1">
              <a:lnSpc>
                <a:spcPct val="90000"/>
              </a:lnSpc>
            </a:pPr>
            <a:endParaRPr lang="it-IT">
              <a:solidFill>
                <a:srgbClr val="663300"/>
              </a:solidFill>
            </a:endParaRPr>
          </a:p>
          <a:p>
            <a:pPr lvl="1">
              <a:lnSpc>
                <a:spcPct val="90000"/>
              </a:lnSpc>
            </a:pPr>
            <a:r>
              <a:rPr lang="it-IT"/>
              <a:t>C. Visible traces of blood on the stools of an healthy looking breast-fed infant</a:t>
            </a:r>
          </a:p>
          <a:p>
            <a:pPr lvl="1">
              <a:lnSpc>
                <a:spcPct val="90000"/>
              </a:lnSpc>
            </a:pPr>
            <a:endParaRPr lang="it-IT"/>
          </a:p>
          <a:p>
            <a:pPr lvl="1">
              <a:lnSpc>
                <a:spcPct val="90000"/>
              </a:lnSpc>
            </a:pPr>
            <a:r>
              <a:rPr lang="it-IT" b="1" i="1">
                <a:solidFill>
                  <a:srgbClr val="663300"/>
                </a:solidFill>
              </a:rPr>
              <a:t>D. Repeated episodes of otitis media in a 15-month-old toddler</a:t>
            </a:r>
          </a:p>
          <a:p>
            <a:pPr>
              <a:lnSpc>
                <a:spcPct val="90000"/>
              </a:lnSpc>
            </a:pPr>
            <a:endParaRPr lang="it-IT" i="1">
              <a:solidFill>
                <a:srgbClr val="663300"/>
              </a:solidFill>
            </a:endParaRPr>
          </a:p>
          <a:p>
            <a:pPr>
              <a:lnSpc>
                <a:spcPct val="90000"/>
              </a:lnSpc>
            </a:pPr>
            <a:r>
              <a:rPr lang="it-IT"/>
              <a:t>Correct responses to MCQ: 1:B, 2:C, 3:B, </a:t>
            </a:r>
            <a:r>
              <a:rPr lang="it-IT" b="1">
                <a:solidFill>
                  <a:srgbClr val="448D1F"/>
                </a:solidFill>
              </a:rPr>
              <a:t>4:D.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4834" name="Rectangle 2"/>
          <p:cNvSpPr>
            <a:spLocks noGrp="1" noChangeArrowheads="1"/>
          </p:cNvSpPr>
          <p:nvPr>
            <p:ph type="title"/>
          </p:nvPr>
        </p:nvSpPr>
        <p:spPr>
          <a:xfrm>
            <a:off x="685800" y="381000"/>
            <a:ext cx="7772400" cy="1600200"/>
          </a:xfrm>
        </p:spPr>
        <p:txBody>
          <a:bodyPr/>
          <a:lstStyle/>
          <a:p>
            <a:r>
              <a:rPr lang="it-IT"/>
              <a:t>Quando non è chiaro se devo sospettarla, ma se lo faccio non è grave a patto di farlo bene</a:t>
            </a:r>
          </a:p>
        </p:txBody>
      </p:sp>
      <p:sp>
        <p:nvSpPr>
          <p:cNvPr id="504835" name="Rectangle 3"/>
          <p:cNvSpPr>
            <a:spLocks noGrp="1" noChangeArrowheads="1"/>
          </p:cNvSpPr>
          <p:nvPr>
            <p:ph type="body" idx="1"/>
          </p:nvPr>
        </p:nvSpPr>
        <p:spPr>
          <a:xfrm>
            <a:off x="685800" y="2590800"/>
            <a:ext cx="7772400" cy="3505200"/>
          </a:xfrm>
        </p:spPr>
        <p:txBody>
          <a:bodyPr/>
          <a:lstStyle/>
          <a:p>
            <a:r>
              <a:rPr lang="it-IT"/>
              <a:t>Reflusso gastroesofageo</a:t>
            </a:r>
          </a:p>
          <a:p>
            <a:endParaRPr lang="it-IT"/>
          </a:p>
          <a:p>
            <a:r>
              <a:rPr lang="it-IT">
                <a:solidFill>
                  <a:srgbClr val="333333"/>
                </a:solidFill>
              </a:rPr>
              <a:t>Stipsi</a:t>
            </a:r>
          </a:p>
          <a:p>
            <a:endParaRPr lang="it-IT">
              <a:solidFill>
                <a:srgbClr val="333333"/>
              </a:solidFill>
            </a:endParaRPr>
          </a:p>
          <a:p>
            <a:r>
              <a:rPr lang="it-IT"/>
              <a:t>Coliche</a:t>
            </a:r>
          </a:p>
          <a:p>
            <a:endParaRPr lang="it-IT"/>
          </a:p>
          <a:p>
            <a:r>
              <a:rPr lang="it-IT">
                <a:solidFill>
                  <a:srgbClr val="333333"/>
                </a:solidFill>
              </a:rPr>
              <a:t>Sanguinamento rettale</a:t>
            </a:r>
          </a:p>
          <a:p>
            <a:endParaRPr lang="it-IT">
              <a:solidFill>
                <a:srgbClr val="333333"/>
              </a:solidFill>
            </a:endParaRPr>
          </a:p>
          <a:p>
            <a:r>
              <a:rPr lang="it-IT">
                <a:solidFill>
                  <a:srgbClr val="663300"/>
                </a:solidFill>
              </a:rPr>
              <a:t>Asma</a:t>
            </a:r>
          </a:p>
          <a:p>
            <a:endParaRPr lang="it-IT">
              <a:solidFill>
                <a:srgbClr val="333333"/>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906" name="Rectangle 2"/>
          <p:cNvSpPr>
            <a:spLocks noGrp="1" noChangeArrowheads="1"/>
          </p:cNvSpPr>
          <p:nvPr>
            <p:ph type="title"/>
          </p:nvPr>
        </p:nvSpPr>
        <p:spPr>
          <a:xfrm>
            <a:off x="762000" y="152400"/>
            <a:ext cx="7772400" cy="990600"/>
          </a:xfrm>
        </p:spPr>
        <p:txBody>
          <a:bodyPr/>
          <a:lstStyle/>
          <a:p>
            <a:r>
              <a:rPr lang="it-IT"/>
              <a:t>MRGE e APLV da Diari ver. 2.004 - 1</a:t>
            </a:r>
          </a:p>
        </p:txBody>
      </p:sp>
      <p:sp>
        <p:nvSpPr>
          <p:cNvPr id="507907" name="Rectangle 3"/>
          <p:cNvSpPr>
            <a:spLocks noGrp="1" noChangeArrowheads="1"/>
          </p:cNvSpPr>
          <p:nvPr>
            <p:ph type="body" idx="1"/>
          </p:nvPr>
        </p:nvSpPr>
        <p:spPr>
          <a:xfrm>
            <a:off x="685800" y="2057400"/>
            <a:ext cx="7772400" cy="4038600"/>
          </a:xfrm>
        </p:spPr>
        <p:txBody>
          <a:bodyPr/>
          <a:lstStyle/>
          <a:p>
            <a:r>
              <a:rPr lang="it-IT"/>
              <a:t>Nei bambini con MRGE probabilmente si può riscontrare una APLV più frequentemente che nei bambini senza MRGE</a:t>
            </a:r>
          </a:p>
          <a:p>
            <a:pPr lvl="1"/>
            <a:r>
              <a:rPr lang="it-IT">
                <a:solidFill>
                  <a:srgbClr val="333333"/>
                </a:solidFill>
              </a:rPr>
              <a:t>quanto più frequentemente non saprei proprio dire</a:t>
            </a:r>
          </a:p>
          <a:p>
            <a:pPr lvl="1"/>
            <a:endParaRPr lang="it-IT">
              <a:solidFill>
                <a:srgbClr val="333333"/>
              </a:solidFill>
            </a:endParaRPr>
          </a:p>
          <a:p>
            <a:r>
              <a:rPr lang="it-IT"/>
              <a:t>Che l’ APLV sia implicata nella genesi della MRGE, e che quindi una dieta priva di proteine del latte vaccino sia utile, non è cosa che si possa dire con ragionevole sicurezza</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954" name="Rectangle 2"/>
          <p:cNvSpPr>
            <a:spLocks noGrp="1" noChangeArrowheads="1"/>
          </p:cNvSpPr>
          <p:nvPr>
            <p:ph type="title"/>
          </p:nvPr>
        </p:nvSpPr>
        <p:spPr>
          <a:xfrm>
            <a:off x="685800" y="228600"/>
            <a:ext cx="7924800" cy="838200"/>
          </a:xfrm>
        </p:spPr>
        <p:txBody>
          <a:bodyPr/>
          <a:lstStyle/>
          <a:p>
            <a:r>
              <a:rPr lang="it-IT"/>
              <a:t>MRGE e APLV da Diari ver. 2.004 - 2</a:t>
            </a:r>
          </a:p>
        </p:txBody>
      </p:sp>
      <p:sp>
        <p:nvSpPr>
          <p:cNvPr id="509955" name="Rectangle 3"/>
          <p:cNvSpPr>
            <a:spLocks noGrp="1" noChangeArrowheads="1"/>
          </p:cNvSpPr>
          <p:nvPr>
            <p:ph type="body" idx="1"/>
          </p:nvPr>
        </p:nvSpPr>
        <p:spPr>
          <a:xfrm>
            <a:off x="228600" y="1524000"/>
            <a:ext cx="8686800" cy="4800600"/>
          </a:xfrm>
        </p:spPr>
        <p:txBody>
          <a:bodyPr/>
          <a:lstStyle/>
          <a:p>
            <a:r>
              <a:rPr lang="it-IT"/>
              <a:t>Neanche tuttavia mi sento di escluderlo ancora una volta con sicurezza</a:t>
            </a:r>
          </a:p>
          <a:p>
            <a:pPr lvl="1"/>
            <a:r>
              <a:rPr lang="it-IT">
                <a:solidFill>
                  <a:srgbClr val="333333"/>
                </a:solidFill>
              </a:rPr>
              <a:t>la situazione è decisamente definibile come “grigia”</a:t>
            </a:r>
          </a:p>
          <a:p>
            <a:pPr lvl="1">
              <a:buFontTx/>
              <a:buNone/>
            </a:pPr>
            <a:endParaRPr lang="it-IT">
              <a:solidFill>
                <a:srgbClr val="333333"/>
              </a:solidFill>
            </a:endParaRPr>
          </a:p>
          <a:p>
            <a:r>
              <a:rPr lang="it-IT"/>
              <a:t>Quindi, se:</a:t>
            </a:r>
          </a:p>
          <a:p>
            <a:pPr lvl="1"/>
            <a:r>
              <a:rPr lang="it-IT" b="1">
                <a:solidFill>
                  <a:srgbClr val="333333"/>
                </a:solidFill>
              </a:rPr>
              <a:t>la diagnosi è corretta</a:t>
            </a:r>
          </a:p>
          <a:p>
            <a:pPr lvl="1"/>
            <a:r>
              <a:rPr lang="it-IT">
                <a:solidFill>
                  <a:srgbClr val="663300"/>
                </a:solidFill>
              </a:rPr>
              <a:t>i disturbi sono di un certa entità (almeno 7 allo score di Susanna per esempio)</a:t>
            </a:r>
          </a:p>
          <a:p>
            <a:pPr lvl="1"/>
            <a:r>
              <a:rPr lang="it-IT">
                <a:solidFill>
                  <a:srgbClr val="333333"/>
                </a:solidFill>
              </a:rPr>
              <a:t>e la terapia non dietetica non comporta benefici</a:t>
            </a:r>
          </a:p>
          <a:p>
            <a:endParaRPr lang="it-IT">
              <a:solidFill>
                <a:srgbClr val="333333"/>
              </a:solidFill>
            </a:endParaRPr>
          </a:p>
          <a:p>
            <a:r>
              <a:rPr lang="it-IT"/>
              <a:t>Eliminare le proteine del latte vaccino dalla alimentazione del bambino per almeno 4 settimane mi sembra ragionevole</a:t>
            </a:r>
          </a:p>
          <a:p>
            <a:pPr lvl="1"/>
            <a:r>
              <a:rPr lang="it-IT">
                <a:solidFill>
                  <a:srgbClr val="333333"/>
                </a:solidFill>
              </a:rPr>
              <a:t>a patto di garantire </a:t>
            </a:r>
            <a:r>
              <a:rPr lang="it-IT" b="1">
                <a:solidFill>
                  <a:srgbClr val="333333"/>
                </a:solidFill>
              </a:rPr>
              <a:t>un follow up adeguato</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10978" name="Rectangle 2"/>
          <p:cNvSpPr>
            <a:spLocks noGrp="1" noChangeArrowheads="1"/>
          </p:cNvSpPr>
          <p:nvPr>
            <p:ph type="title"/>
          </p:nvPr>
        </p:nvSpPr>
        <p:spPr>
          <a:xfrm>
            <a:off x="685800" y="152400"/>
            <a:ext cx="7772400" cy="1143000"/>
          </a:xfrm>
        </p:spPr>
        <p:txBody>
          <a:bodyPr/>
          <a:lstStyle/>
          <a:p>
            <a:r>
              <a:rPr lang="it-IT"/>
              <a:t>Se la Diagnosi è corretta</a:t>
            </a:r>
          </a:p>
        </p:txBody>
      </p:sp>
      <p:sp>
        <p:nvSpPr>
          <p:cNvPr id="510979" name="Rectangle 3"/>
          <p:cNvSpPr>
            <a:spLocks noGrp="1" noChangeArrowheads="1"/>
          </p:cNvSpPr>
          <p:nvPr>
            <p:ph type="body" idx="1"/>
          </p:nvPr>
        </p:nvSpPr>
        <p:spPr>
          <a:xfrm>
            <a:off x="685800" y="1524000"/>
            <a:ext cx="7772400" cy="685800"/>
          </a:xfrm>
        </p:spPr>
        <p:txBody>
          <a:bodyPr/>
          <a:lstStyle/>
          <a:p>
            <a:r>
              <a:rPr lang="it-IT"/>
              <a:t>E il follow up adeguato</a:t>
            </a:r>
          </a:p>
        </p:txBody>
      </p:sp>
      <p:pic>
        <p:nvPicPr>
          <p:cNvPr id="510980" name="Picture 4"/>
          <p:cNvPicPr>
            <a:picLocks noChangeAspect="1" noChangeArrowheads="1"/>
          </p:cNvPicPr>
          <p:nvPr/>
        </p:nvPicPr>
        <p:blipFill>
          <a:blip r:embed="rId2"/>
          <a:srcRect/>
          <a:stretch>
            <a:fillRect/>
          </a:stretch>
        </p:blipFill>
        <p:spPr bwMode="auto">
          <a:xfrm>
            <a:off x="5172075" y="5553075"/>
            <a:ext cx="3971925" cy="1304925"/>
          </a:xfrm>
          <a:prstGeom prst="rect">
            <a:avLst/>
          </a:prstGeom>
          <a:noFill/>
          <a:ln w="9525">
            <a:noFill/>
            <a:miter lim="800000"/>
            <a:headEnd/>
            <a:tailEnd/>
          </a:ln>
          <a:effectLst/>
        </p:spPr>
      </p:pic>
      <p:pic>
        <p:nvPicPr>
          <p:cNvPr id="510981" name="Picture 5"/>
          <p:cNvPicPr>
            <a:picLocks noChangeAspect="1" noChangeArrowheads="1"/>
          </p:cNvPicPr>
          <p:nvPr/>
        </p:nvPicPr>
        <p:blipFill>
          <a:blip r:embed="rId3"/>
          <a:srcRect/>
          <a:stretch>
            <a:fillRect/>
          </a:stretch>
        </p:blipFill>
        <p:spPr bwMode="auto">
          <a:xfrm>
            <a:off x="1143000" y="2038350"/>
            <a:ext cx="6858000" cy="3300413"/>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512002" name="Rectangle 2"/>
          <p:cNvSpPr>
            <a:spLocks noGrp="1" noChangeArrowheads="1"/>
          </p:cNvSpPr>
          <p:nvPr>
            <p:ph type="title"/>
          </p:nvPr>
        </p:nvSpPr>
        <p:spPr>
          <a:xfrm>
            <a:off x="685800" y="457200"/>
            <a:ext cx="7848600" cy="609600"/>
          </a:xfrm>
        </p:spPr>
        <p:txBody>
          <a:bodyPr/>
          <a:lstStyle/>
          <a:p>
            <a:r>
              <a:rPr lang="it-IT"/>
              <a:t>MRGE e diagnosi da Diari ver. 2.007</a:t>
            </a:r>
          </a:p>
        </p:txBody>
      </p:sp>
      <p:sp>
        <p:nvSpPr>
          <p:cNvPr id="512003" name="Rectangle 3"/>
          <p:cNvSpPr>
            <a:spLocks noGrp="1" noChangeArrowheads="1"/>
          </p:cNvSpPr>
          <p:nvPr>
            <p:ph type="body" idx="1"/>
          </p:nvPr>
        </p:nvSpPr>
        <p:spPr>
          <a:xfrm>
            <a:off x="685800" y="1600200"/>
            <a:ext cx="7772400" cy="4495800"/>
          </a:xfrm>
        </p:spPr>
        <p:txBody>
          <a:bodyPr/>
          <a:lstStyle/>
          <a:p>
            <a:pPr>
              <a:lnSpc>
                <a:spcPct val="90000"/>
              </a:lnSpc>
            </a:pPr>
            <a:r>
              <a:rPr lang="it-IT" sz="1600"/>
              <a:t>Non basta la diagnosi clinica</a:t>
            </a:r>
          </a:p>
          <a:p>
            <a:pPr lvl="1">
              <a:lnSpc>
                <a:spcPct val="90000"/>
              </a:lnSpc>
            </a:pPr>
            <a:endParaRPr lang="it-IT" sz="1400"/>
          </a:p>
          <a:p>
            <a:pPr lvl="1">
              <a:lnSpc>
                <a:spcPct val="90000"/>
              </a:lnSpc>
            </a:pPr>
            <a:r>
              <a:rPr lang="it-IT" sz="1400">
                <a:solidFill>
                  <a:srgbClr val="333333"/>
                </a:solidFill>
              </a:rPr>
              <a:t>Bisogna fare degli esami strumentali</a:t>
            </a:r>
          </a:p>
          <a:p>
            <a:pPr lvl="1">
              <a:lnSpc>
                <a:spcPct val="90000"/>
              </a:lnSpc>
            </a:pPr>
            <a:endParaRPr lang="it-IT" sz="1400">
              <a:solidFill>
                <a:srgbClr val="333333"/>
              </a:solidFill>
            </a:endParaRPr>
          </a:p>
          <a:p>
            <a:pPr lvl="1">
              <a:lnSpc>
                <a:spcPct val="90000"/>
              </a:lnSpc>
            </a:pPr>
            <a:r>
              <a:rPr lang="it-IT" sz="1400">
                <a:solidFill>
                  <a:srgbClr val="663300"/>
                </a:solidFill>
              </a:rPr>
              <a:t>E tra questi proprio non metterei l’ ecografia, gli studi disponibili al momento ne evidenziano insufficienti specificità (soprattutto) e sensibilità</a:t>
            </a:r>
          </a:p>
          <a:p>
            <a:pPr lvl="1">
              <a:lnSpc>
                <a:spcPct val="90000"/>
              </a:lnSpc>
            </a:pPr>
            <a:endParaRPr lang="it-IT" sz="1400">
              <a:solidFill>
                <a:srgbClr val="663300"/>
              </a:solidFill>
            </a:endParaRPr>
          </a:p>
          <a:p>
            <a:pPr>
              <a:lnSpc>
                <a:spcPct val="90000"/>
              </a:lnSpc>
            </a:pPr>
            <a:r>
              <a:rPr lang="it-IT" sz="1600"/>
              <a:t>La diagnosi clinica</a:t>
            </a:r>
          </a:p>
          <a:p>
            <a:pPr lvl="1">
              <a:lnSpc>
                <a:spcPct val="90000"/>
              </a:lnSpc>
            </a:pPr>
            <a:endParaRPr lang="it-IT" sz="1400"/>
          </a:p>
          <a:p>
            <a:pPr lvl="1">
              <a:lnSpc>
                <a:spcPct val="90000"/>
              </a:lnSpc>
            </a:pPr>
            <a:r>
              <a:rPr lang="it-IT" sz="1400">
                <a:solidFill>
                  <a:srgbClr val="333333"/>
                </a:solidFill>
              </a:rPr>
              <a:t>E a questo punto e per questo scopo non sono convinto debba essere per forza standardizzata</a:t>
            </a:r>
          </a:p>
          <a:p>
            <a:pPr lvl="1">
              <a:lnSpc>
                <a:spcPct val="90000"/>
              </a:lnSpc>
            </a:pPr>
            <a:endParaRPr lang="it-IT" sz="1400">
              <a:solidFill>
                <a:srgbClr val="333333"/>
              </a:solidFill>
            </a:endParaRPr>
          </a:p>
          <a:p>
            <a:pPr lvl="1">
              <a:lnSpc>
                <a:spcPct val="90000"/>
              </a:lnSpc>
            </a:pPr>
            <a:r>
              <a:rPr lang="it-IT" sz="1400">
                <a:solidFill>
                  <a:srgbClr val="663300"/>
                </a:solidFill>
              </a:rPr>
              <a:t>Colta senz’ altro, ma standardizzata chissà, certo potrebbe quanto meno favorire l’ adozione di un linguaggio comune, discutiamone</a:t>
            </a:r>
          </a:p>
          <a:p>
            <a:pPr lvl="1">
              <a:lnSpc>
                <a:spcPct val="90000"/>
              </a:lnSpc>
            </a:pPr>
            <a:endParaRPr lang="it-IT" sz="1400">
              <a:solidFill>
                <a:srgbClr val="663300"/>
              </a:solidFill>
            </a:endParaRPr>
          </a:p>
          <a:p>
            <a:pPr>
              <a:lnSpc>
                <a:spcPct val="90000"/>
              </a:lnSpc>
            </a:pPr>
            <a:r>
              <a:rPr lang="it-IT" sz="1600"/>
              <a:t>Può solamente aiutare, grazie al suo elevato Valore Predittivo Negativo (pluriconfermato), a comprendere chi deve essere indirizzato verso pHmetria ed EGDS</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26" name="Rectangle 2"/>
          <p:cNvSpPr>
            <a:spLocks noGrp="1" noChangeArrowheads="1"/>
          </p:cNvSpPr>
          <p:nvPr>
            <p:ph type="title"/>
          </p:nvPr>
        </p:nvSpPr>
        <p:spPr>
          <a:xfrm>
            <a:off x="914400" y="152400"/>
            <a:ext cx="7467600" cy="1600200"/>
          </a:xfrm>
        </p:spPr>
        <p:txBody>
          <a:bodyPr/>
          <a:lstStyle/>
          <a:p>
            <a:pPr algn="l"/>
            <a:r>
              <a:rPr lang="it-IT" sz="1800">
                <a:cs typeface="Times New Roman" pitchFamily="18" charset="0"/>
              </a:rPr>
              <a:t>Mi capita di vedere qualche bambino messo a dieta senza latte vaccino per </a:t>
            </a:r>
            <a:r>
              <a:rPr lang="it-IT" sz="1800" b="1">
                <a:solidFill>
                  <a:srgbClr val="292929"/>
                </a:solidFill>
                <a:cs typeface="Times New Roman" pitchFamily="18" charset="0"/>
              </a:rPr>
              <a:t>stipsi</a:t>
            </a:r>
            <a:r>
              <a:rPr lang="it-IT" sz="1800">
                <a:cs typeface="Times New Roman" pitchFamily="18" charset="0"/>
              </a:rPr>
              <a:t> cronica. Non ho mai visto che questo intervento migliori la stipsi.</a:t>
            </a:r>
            <a:br>
              <a:rPr lang="it-IT" sz="1800">
                <a:cs typeface="Times New Roman" pitchFamily="18" charset="0"/>
              </a:rPr>
            </a:br>
            <a:r>
              <a:rPr lang="it-IT" sz="1800">
                <a:cs typeface="Times New Roman" pitchFamily="18" charset="0"/>
              </a:rPr>
              <a:t>Ma c'è una possibilità che l'allergia al latte vaccino o l'eccesso di proteine del latte provochi stipsi persistente ? - 1</a:t>
            </a:r>
          </a:p>
        </p:txBody>
      </p:sp>
      <p:sp>
        <p:nvSpPr>
          <p:cNvPr id="513027" name="Rectangle 3"/>
          <p:cNvSpPr>
            <a:spLocks noGrp="1" noChangeArrowheads="1"/>
          </p:cNvSpPr>
          <p:nvPr>
            <p:ph type="body" idx="1"/>
          </p:nvPr>
        </p:nvSpPr>
        <p:spPr>
          <a:xfrm>
            <a:off x="304800" y="2057400"/>
            <a:ext cx="8610600" cy="4419600"/>
          </a:xfrm>
        </p:spPr>
        <p:txBody>
          <a:bodyPr/>
          <a:lstStyle/>
          <a:p>
            <a:r>
              <a:rPr lang="it-IT"/>
              <a:t>Esiste una letteratura scientifica, e lo studio meglio condotto è quello di un gruppo di gastroenterologi pediatri palermitani (Iacono et al, NEJM 1998). Nella stragrande maggioranza (68%) dei 65 bambini randomizzati si è assistito ad un miglioramento clinicamente rilevante della stipsi a seguito di dieta rigorosamente priva di proteine del latte vaccino e ad un suo peggioramento a seguito della loro reintroduzione</a:t>
            </a:r>
          </a:p>
          <a:p>
            <a:endParaRPr lang="it-IT"/>
          </a:p>
          <a:p>
            <a:r>
              <a:rPr lang="it-IT">
                <a:solidFill>
                  <a:srgbClr val="333333"/>
                </a:solidFill>
              </a:rPr>
              <a:t>La cecità in questo studio non appare sufficientemente garantita e pecche metodologiche più consistenti si ritrovano in altre pubblicazioni disponibili (Daher et al, PAI 2001; Turunen et al, J Ped 2004), che consistono più che altro in serie di casi, senza un adeguato controllo</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554" name="Rectangle 1026"/>
          <p:cNvSpPr>
            <a:spLocks noGrp="1" noChangeArrowheads="1"/>
          </p:cNvSpPr>
          <p:nvPr>
            <p:ph type="title"/>
          </p:nvPr>
        </p:nvSpPr>
        <p:spPr>
          <a:xfrm>
            <a:off x="914400" y="152400"/>
            <a:ext cx="7467600" cy="1600200"/>
          </a:xfrm>
        </p:spPr>
        <p:txBody>
          <a:bodyPr/>
          <a:lstStyle/>
          <a:p>
            <a:pPr algn="l"/>
            <a:r>
              <a:rPr lang="it-IT" sz="1800">
                <a:cs typeface="Times New Roman" pitchFamily="18" charset="0"/>
              </a:rPr>
              <a:t>Mi capita di vedere qualche bambino messo a dieta senza latte vaccino per </a:t>
            </a:r>
            <a:r>
              <a:rPr lang="it-IT" sz="1800" b="1">
                <a:solidFill>
                  <a:srgbClr val="292929"/>
                </a:solidFill>
                <a:cs typeface="Times New Roman" pitchFamily="18" charset="0"/>
              </a:rPr>
              <a:t>stipsi</a:t>
            </a:r>
            <a:r>
              <a:rPr lang="it-IT" sz="1800">
                <a:cs typeface="Times New Roman" pitchFamily="18" charset="0"/>
              </a:rPr>
              <a:t> cronica. Non ho mai visto che questo intervento migliori la stipsi.</a:t>
            </a:r>
            <a:br>
              <a:rPr lang="it-IT" sz="1800">
                <a:cs typeface="Times New Roman" pitchFamily="18" charset="0"/>
              </a:rPr>
            </a:br>
            <a:r>
              <a:rPr lang="it-IT" sz="1800">
                <a:cs typeface="Times New Roman" pitchFamily="18" charset="0"/>
              </a:rPr>
              <a:t>Ma c'è una possibilità che l'allergia al latte vaccino o l'eccesso di proteine del latte provochi stipsi persistente ? - 2</a:t>
            </a:r>
          </a:p>
        </p:txBody>
      </p:sp>
      <p:sp>
        <p:nvSpPr>
          <p:cNvPr id="535555" name="Rectangle 1027"/>
          <p:cNvSpPr>
            <a:spLocks noGrp="1" noChangeArrowheads="1"/>
          </p:cNvSpPr>
          <p:nvPr>
            <p:ph type="body" idx="1"/>
          </p:nvPr>
        </p:nvSpPr>
        <p:spPr>
          <a:xfrm>
            <a:off x="533400" y="2209800"/>
            <a:ext cx="8382000" cy="4267200"/>
          </a:xfrm>
        </p:spPr>
        <p:txBody>
          <a:bodyPr/>
          <a:lstStyle/>
          <a:p>
            <a:r>
              <a:rPr lang="it-IT"/>
              <a:t>Anche in questi studi la percentuale di successi non è indifferente, oscillando intorno al 35%, tutto sommato direi che una possibilità che l’ APLV sia in causa nella stipsi persistente c’è</a:t>
            </a:r>
          </a:p>
          <a:p>
            <a:endParaRPr lang="it-IT"/>
          </a:p>
          <a:p>
            <a:r>
              <a:rPr lang="it-IT">
                <a:solidFill>
                  <a:srgbClr val="333333"/>
                </a:solidFill>
              </a:rPr>
              <a:t>Oltre che persistente, direi pure resistente al trattamento con lassativi, come pare almeno dal lavoro metodologicamente più robusto (Iacono et al, NEJM 1998), e di cui sia stata esclusa la natura organica</a:t>
            </a:r>
          </a:p>
          <a:p>
            <a:endParaRPr lang="it-IT">
              <a:solidFill>
                <a:srgbClr val="333333"/>
              </a:solidFill>
            </a:endParaRPr>
          </a:p>
          <a:p>
            <a:r>
              <a:rPr lang="it-IT"/>
              <a:t>In realtà un preciso identikit del bambino candidato ad un trattamento dietetico non è definibile, non essendo sicuramente richiesta neanche la presenza di markers di atopia, i più vari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050" name="Rectangle 2"/>
          <p:cNvSpPr>
            <a:spLocks noGrp="1" noChangeArrowheads="1"/>
          </p:cNvSpPr>
          <p:nvPr>
            <p:ph type="title"/>
          </p:nvPr>
        </p:nvSpPr>
        <p:spPr>
          <a:xfrm>
            <a:off x="914400" y="152400"/>
            <a:ext cx="7467600" cy="1600200"/>
          </a:xfrm>
        </p:spPr>
        <p:txBody>
          <a:bodyPr/>
          <a:lstStyle/>
          <a:p>
            <a:pPr algn="l"/>
            <a:r>
              <a:rPr lang="it-IT" sz="1800">
                <a:cs typeface="Times New Roman" pitchFamily="18" charset="0"/>
              </a:rPr>
              <a:t>Mi capita di vedere qualche bambino messo a dieta senza latte vaccino per </a:t>
            </a:r>
            <a:r>
              <a:rPr lang="it-IT" sz="1800" b="1">
                <a:solidFill>
                  <a:srgbClr val="292929"/>
                </a:solidFill>
                <a:cs typeface="Times New Roman" pitchFamily="18" charset="0"/>
              </a:rPr>
              <a:t>stipsi</a:t>
            </a:r>
            <a:r>
              <a:rPr lang="it-IT" sz="1800">
                <a:cs typeface="Times New Roman" pitchFamily="18" charset="0"/>
              </a:rPr>
              <a:t> cronica. Non ho mai visto che questo intervento migliori la stipsi.</a:t>
            </a:r>
            <a:br>
              <a:rPr lang="it-IT" sz="1800">
                <a:cs typeface="Times New Roman" pitchFamily="18" charset="0"/>
              </a:rPr>
            </a:br>
            <a:r>
              <a:rPr lang="it-IT" sz="1800">
                <a:cs typeface="Times New Roman" pitchFamily="18" charset="0"/>
              </a:rPr>
              <a:t>Ma c'è una possibilità che l'allergia al latte vaccino o l'eccesso di proteine del latte provochi stipsi persistente ? - 3</a:t>
            </a:r>
          </a:p>
        </p:txBody>
      </p:sp>
      <p:sp>
        <p:nvSpPr>
          <p:cNvPr id="514051" name="Rectangle 3"/>
          <p:cNvSpPr>
            <a:spLocks noGrp="1" noChangeArrowheads="1"/>
          </p:cNvSpPr>
          <p:nvPr>
            <p:ph type="body" idx="1"/>
          </p:nvPr>
        </p:nvSpPr>
        <p:spPr>
          <a:xfrm>
            <a:off x="381000" y="2286000"/>
            <a:ext cx="8305800" cy="3810000"/>
          </a:xfrm>
        </p:spPr>
        <p:txBody>
          <a:bodyPr/>
          <a:lstStyle/>
          <a:p>
            <a:r>
              <a:rPr lang="it-IT"/>
              <a:t>Alfine, abbraccio l’ opinione di Philip Putnam e dal suo editoriale traduco (J Ped 2004): “E’ difficile argomentare contro un periodo di terapia (n.d.r.: dietoterapia) per qualunque bambino con stipsi cronica, ma deve essere fatta una importante distinzione tra una dieta rigorosamente priva di proteine del latte vaccino ed un generico suggerimento tipo “bevi meno latte”, sono profondamente differenti”</a:t>
            </a:r>
          </a:p>
          <a:p>
            <a:endParaRPr lang="it-IT"/>
          </a:p>
          <a:p>
            <a:r>
              <a:rPr lang="it-IT">
                <a:solidFill>
                  <a:srgbClr val="333333"/>
                </a:solidFill>
              </a:rPr>
              <a:t>“Bevi meno latte” è per Philip un “silly advice”, con buona pace di tutti</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6098" name="Rectangle 2"/>
          <p:cNvSpPr>
            <a:spLocks noGrp="1" noChangeArrowheads="1"/>
          </p:cNvSpPr>
          <p:nvPr>
            <p:ph type="title"/>
          </p:nvPr>
        </p:nvSpPr>
        <p:spPr>
          <a:xfrm>
            <a:off x="685800" y="228600"/>
            <a:ext cx="7772400" cy="1544638"/>
          </a:xfrm>
        </p:spPr>
        <p:txBody>
          <a:bodyPr/>
          <a:lstStyle/>
          <a:p>
            <a:r>
              <a:rPr lang="it-IT">
                <a:cs typeface="Times New Roman" pitchFamily="18" charset="0"/>
              </a:rPr>
              <a:t>LE COLICHE GASSOSE</a:t>
            </a:r>
            <a:br>
              <a:rPr lang="it-IT">
                <a:cs typeface="Times New Roman" pitchFamily="18" charset="0"/>
              </a:rPr>
            </a:br>
            <a:r>
              <a:rPr lang="it-IT">
                <a:cs typeface="Times New Roman" pitchFamily="18" charset="0"/>
              </a:rPr>
              <a:t/>
            </a:r>
            <a:br>
              <a:rPr lang="it-IT">
                <a:cs typeface="Times New Roman" pitchFamily="18" charset="0"/>
              </a:rPr>
            </a:br>
            <a:r>
              <a:rPr lang="it-IT" sz="2000">
                <a:solidFill>
                  <a:srgbClr val="663300"/>
                </a:solidFill>
                <a:cs typeface="Times New Roman" pitchFamily="18" charset="0"/>
              </a:rPr>
              <a:t>Isabella Giuseppin et al, Medico e Bambino 2006</a:t>
            </a:r>
            <a:endParaRPr lang="it-IT">
              <a:solidFill>
                <a:srgbClr val="663300"/>
              </a:solidFill>
              <a:cs typeface="Times New Roman" pitchFamily="18" charset="0"/>
            </a:endParaRPr>
          </a:p>
        </p:txBody>
      </p:sp>
      <p:sp>
        <p:nvSpPr>
          <p:cNvPr id="516099" name="Rectangle 3"/>
          <p:cNvSpPr>
            <a:spLocks noGrp="1" noChangeArrowheads="1"/>
          </p:cNvSpPr>
          <p:nvPr>
            <p:ph type="body" idx="1"/>
          </p:nvPr>
        </p:nvSpPr>
        <p:spPr>
          <a:xfrm>
            <a:off x="611188" y="2286000"/>
            <a:ext cx="7848600" cy="3810000"/>
          </a:xfrm>
        </p:spPr>
        <p:txBody>
          <a:bodyPr/>
          <a:lstStyle/>
          <a:p>
            <a:pPr algn="ctr">
              <a:buFontTx/>
              <a:buNone/>
            </a:pPr>
            <a:r>
              <a:rPr lang="it-IT" b="1">
                <a:solidFill>
                  <a:srgbClr val="333333"/>
                </a:solidFill>
              </a:rPr>
              <a:t>MESSAGGI CHIAVE</a:t>
            </a:r>
          </a:p>
          <a:p>
            <a:r>
              <a:rPr lang="it-IT"/>
              <a:t>…</a:t>
            </a:r>
          </a:p>
          <a:p>
            <a:endParaRPr lang="it-IT"/>
          </a:p>
          <a:p>
            <a:r>
              <a:rPr lang="it-IT"/>
              <a:t>Vi sono elementi per suggerire qualche possibile vantaggio dalla sostituzione del latte vaccino con un latte ipoallergenico o mettere le mamme che allattano in dieta anallergica, specie se di costituzione atopica, ma gli studi disponibili non posseggono un livello di evidenza sufficientemente alto</a:t>
            </a:r>
          </a:p>
          <a:p>
            <a:endParaRPr lang="it-IT"/>
          </a:p>
          <a:p>
            <a:r>
              <a:rPr lang="it-IT"/>
              <a:t>…</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20194" name="Rectangle 2"/>
          <p:cNvSpPr>
            <a:spLocks noGrp="1" noChangeArrowheads="1"/>
          </p:cNvSpPr>
          <p:nvPr>
            <p:ph type="title"/>
          </p:nvPr>
        </p:nvSpPr>
        <p:spPr>
          <a:xfrm>
            <a:off x="685800" y="152400"/>
            <a:ext cx="7772400" cy="1143000"/>
          </a:xfrm>
        </p:spPr>
        <p:txBody>
          <a:bodyPr/>
          <a:lstStyle/>
          <a:p>
            <a:r>
              <a:rPr lang="it-IT"/>
              <a:t>Ematochezia - 1</a:t>
            </a:r>
            <a:br>
              <a:rPr lang="it-IT"/>
            </a:br>
            <a:r>
              <a:rPr lang="it-IT" sz="2000">
                <a:solidFill>
                  <a:srgbClr val="336699"/>
                </a:solidFill>
              </a:rPr>
              <a:t>Proctocolite allergica</a:t>
            </a:r>
            <a:endParaRPr lang="it-IT">
              <a:solidFill>
                <a:srgbClr val="336699"/>
              </a:solidFill>
            </a:endParaRPr>
          </a:p>
        </p:txBody>
      </p:sp>
      <p:sp>
        <p:nvSpPr>
          <p:cNvPr id="520195" name="Rectangle 3"/>
          <p:cNvSpPr>
            <a:spLocks noGrp="1" noChangeArrowheads="1"/>
          </p:cNvSpPr>
          <p:nvPr>
            <p:ph type="body" idx="1"/>
          </p:nvPr>
        </p:nvSpPr>
        <p:spPr>
          <a:xfrm>
            <a:off x="381000" y="1371600"/>
            <a:ext cx="8458200" cy="5029200"/>
          </a:xfrm>
        </p:spPr>
        <p:txBody>
          <a:bodyPr/>
          <a:lstStyle/>
          <a:p>
            <a:r>
              <a:rPr lang="it-IT" i="1">
                <a:solidFill>
                  <a:srgbClr val="663300"/>
                </a:solidFill>
              </a:rPr>
              <a:t>Taina Arvola, Tarja Ruuska, Jaakko Keränen, Heikki Hyöty, Seppo Salminen and Erika Isolauri. Rectal Bleeding in Infancy: Clinical, Allergological, and Microbiological Examination. Pediatrics 2006;117;760-768</a:t>
            </a:r>
          </a:p>
          <a:p>
            <a:endParaRPr lang="it-IT" i="1">
              <a:solidFill>
                <a:srgbClr val="663300"/>
              </a:solidFill>
            </a:endParaRPr>
          </a:p>
          <a:p>
            <a:r>
              <a:rPr lang="it-IT"/>
              <a:t>Da Jennifer Maloney et al (PAI 2007)</a:t>
            </a:r>
          </a:p>
          <a:p>
            <a:pPr lvl="1"/>
            <a:endParaRPr lang="it-IT"/>
          </a:p>
          <a:p>
            <a:pPr lvl="1"/>
            <a:r>
              <a:rPr lang="it-IT"/>
              <a:t>A recent 2-yr study followed 40 infants who presented to a University hospital with the chief complaint of visible rectal bleeding. …</a:t>
            </a:r>
          </a:p>
          <a:p>
            <a:pPr lvl="1"/>
            <a:endParaRPr lang="it-IT"/>
          </a:p>
          <a:p>
            <a:pPr lvl="1"/>
            <a:r>
              <a:rPr lang="it-IT" sz="2400" b="1"/>
              <a:t>Cow’s milk allergy was determined to be the cause of the rectal bleeding for 18% of the study population</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5490" name="Rectangle 2"/>
          <p:cNvSpPr>
            <a:spLocks noGrp="1" noChangeArrowheads="1"/>
          </p:cNvSpPr>
          <p:nvPr>
            <p:ph type="title"/>
          </p:nvPr>
        </p:nvSpPr>
        <p:spPr>
          <a:xfrm>
            <a:off x="685800" y="152400"/>
            <a:ext cx="7772400" cy="1143000"/>
          </a:xfrm>
        </p:spPr>
        <p:txBody>
          <a:bodyPr/>
          <a:lstStyle/>
          <a:p>
            <a:r>
              <a:rPr lang="it-IT"/>
              <a:t>Sanguinamento rettale</a:t>
            </a:r>
            <a:br>
              <a:rPr lang="it-IT"/>
            </a:br>
            <a:r>
              <a:rPr lang="it-IT" sz="2000">
                <a:solidFill>
                  <a:srgbClr val="336699"/>
                </a:solidFill>
              </a:rPr>
              <a:t>Proctocolite allergica</a:t>
            </a:r>
            <a:endParaRPr lang="it-IT">
              <a:solidFill>
                <a:srgbClr val="336699"/>
              </a:solidFill>
            </a:endParaRPr>
          </a:p>
        </p:txBody>
      </p:sp>
      <p:sp>
        <p:nvSpPr>
          <p:cNvPr id="575491" name="Rectangle 3"/>
          <p:cNvSpPr>
            <a:spLocks noGrp="1" noChangeArrowheads="1"/>
          </p:cNvSpPr>
          <p:nvPr>
            <p:ph type="body" idx="1"/>
          </p:nvPr>
        </p:nvSpPr>
        <p:spPr>
          <a:xfrm>
            <a:off x="381000" y="1371600"/>
            <a:ext cx="8458200" cy="5029200"/>
          </a:xfrm>
        </p:spPr>
        <p:txBody>
          <a:bodyPr/>
          <a:lstStyle/>
          <a:p>
            <a:r>
              <a:rPr lang="it-IT" sz="1600" i="1">
                <a:solidFill>
                  <a:srgbClr val="663300"/>
                </a:solidFill>
              </a:rPr>
              <a:t>Taina Arvola, Tarja Ruuska, Jaakko Keränen, Heikki Hyöty, Seppo Salminen and Erika Isolauri. Rectal Bleeding in Infancy: Clinical, Allergological, and Microbiological Examination. Pediatrics 2006;117;760-768</a:t>
            </a:r>
          </a:p>
          <a:p>
            <a:endParaRPr lang="it-IT" sz="1600" i="1">
              <a:solidFill>
                <a:srgbClr val="663300"/>
              </a:solidFill>
            </a:endParaRPr>
          </a:p>
          <a:p>
            <a:r>
              <a:rPr lang="it-IT" sz="1600"/>
              <a:t>The study involved 40 consecutive infants (mean age: 2.7 months) with visible rectal bleeding Most of the infants (68%) were fully breastfed. At enrollment the infants were randomly allocated to receive a cow’s milk–elimination diet (n = 19) or continue their previous diet (n = 21) for 1 month</a:t>
            </a:r>
          </a:p>
          <a:p>
            <a:endParaRPr lang="it-IT" sz="1600"/>
          </a:p>
          <a:p>
            <a:r>
              <a:rPr lang="it-IT" sz="1600" b="1">
                <a:solidFill>
                  <a:srgbClr val="333333"/>
                </a:solidFill>
              </a:rPr>
              <a:t>A cow’s milk–elimination diet did not affect the duration of rectal bleeding</a:t>
            </a:r>
            <a:r>
              <a:rPr lang="it-IT" sz="1600"/>
              <a:t> </a:t>
            </a:r>
          </a:p>
          <a:p>
            <a:endParaRPr lang="it-IT" sz="1600"/>
          </a:p>
          <a:p>
            <a:r>
              <a:rPr lang="it-IT" sz="1600"/>
              <a:t>Cow’s milk allergy among these patients is more uncommon than previously believed</a:t>
            </a:r>
          </a:p>
          <a:p>
            <a:endParaRPr lang="it-IT" sz="1600"/>
          </a:p>
          <a:p>
            <a:r>
              <a:rPr lang="it-IT" sz="1600">
                <a:solidFill>
                  <a:srgbClr val="333333"/>
                </a:solidFill>
              </a:rPr>
              <a:t>Cow’s milk challenge is thus essential in infants who become symptom-free during a cow’s milk–free diet to reduce the number of false-positive cow’s milk–allergy diagnoses</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76514" name="Rectangle 2"/>
          <p:cNvSpPr>
            <a:spLocks noGrp="1" noChangeArrowheads="1"/>
          </p:cNvSpPr>
          <p:nvPr>
            <p:ph type="title"/>
          </p:nvPr>
        </p:nvSpPr>
        <p:spPr>
          <a:xfrm>
            <a:off x="685800" y="152400"/>
            <a:ext cx="7772400" cy="1143000"/>
          </a:xfrm>
        </p:spPr>
        <p:txBody>
          <a:bodyPr/>
          <a:lstStyle/>
          <a:p>
            <a:r>
              <a:rPr lang="it-IT"/>
              <a:t>Ematochezia - 3</a:t>
            </a:r>
            <a:br>
              <a:rPr lang="it-IT"/>
            </a:br>
            <a:r>
              <a:rPr lang="it-IT" sz="2000">
                <a:solidFill>
                  <a:srgbClr val="336699"/>
                </a:solidFill>
              </a:rPr>
              <a:t>Proctocolite allergica</a:t>
            </a:r>
            <a:endParaRPr lang="it-IT">
              <a:solidFill>
                <a:srgbClr val="336699"/>
              </a:solidFill>
            </a:endParaRPr>
          </a:p>
        </p:txBody>
      </p:sp>
      <p:sp>
        <p:nvSpPr>
          <p:cNvPr id="576515" name="Rectangle 3"/>
          <p:cNvSpPr>
            <a:spLocks noGrp="1" noChangeArrowheads="1"/>
          </p:cNvSpPr>
          <p:nvPr>
            <p:ph type="body" idx="1"/>
          </p:nvPr>
        </p:nvSpPr>
        <p:spPr>
          <a:xfrm>
            <a:off x="381000" y="1371600"/>
            <a:ext cx="8458200" cy="5029200"/>
          </a:xfrm>
        </p:spPr>
        <p:txBody>
          <a:bodyPr/>
          <a:lstStyle/>
          <a:p>
            <a:r>
              <a:rPr lang="it-IT" sz="1600" i="1">
                <a:solidFill>
                  <a:srgbClr val="663300"/>
                </a:solidFill>
              </a:rPr>
              <a:t>Taina Arvola, Tarja Ruuska, Jaakko Keränen, Heikki Hyöty, Seppo Salminen and Erika Isolauri. Rectal Bleeding in Infancy: Clinical, Allergological, and Microbiological Examination. Pediatrics 2006;117;760-768</a:t>
            </a:r>
          </a:p>
          <a:p>
            <a:endParaRPr lang="it-IT" sz="1600" i="1">
              <a:solidFill>
                <a:srgbClr val="663300"/>
              </a:solidFill>
            </a:endParaRPr>
          </a:p>
          <a:p>
            <a:r>
              <a:rPr lang="it-IT" sz="1600"/>
              <a:t>Cow’s milk allergy was confirmed by the reappearance of rectal bleeding and atopic eczema after reintroduction of cow’s milk to the diet of the infant in 1 case and to the lactating mother in another after a 1-month elimination period </a:t>
            </a:r>
          </a:p>
          <a:p>
            <a:endParaRPr lang="it-IT" sz="1600"/>
          </a:p>
          <a:p>
            <a:r>
              <a:rPr lang="it-IT" sz="1600">
                <a:solidFill>
                  <a:srgbClr val="333333"/>
                </a:solidFill>
              </a:rPr>
              <a:t>Between the second and third visits, open cow’s milk challenge elicited a positive reaction in 5 of 7 patients</a:t>
            </a:r>
          </a:p>
          <a:p>
            <a:endParaRPr lang="it-IT" sz="1600">
              <a:solidFill>
                <a:srgbClr val="333333"/>
              </a:solidFill>
            </a:endParaRPr>
          </a:p>
          <a:p>
            <a:r>
              <a:rPr lang="it-IT" sz="1600"/>
              <a:t>In these 5 patients, the response to challenge was acute-onset urticaria after ingestion of 1 to 30 mL of cow’s milk</a:t>
            </a:r>
          </a:p>
          <a:p>
            <a:endParaRPr lang="it-IT" sz="1600"/>
          </a:p>
          <a:p>
            <a:r>
              <a:rPr lang="it-IT" sz="2000" b="1">
                <a:solidFill>
                  <a:srgbClr val="333333"/>
                </a:solidFill>
              </a:rPr>
              <a:t>Altogether, the prevalence of cow’s milk allergy among the patients with rectal bleeding was 18%</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458" name="Rectangle 2"/>
          <p:cNvSpPr>
            <a:spLocks noGrp="1" noChangeArrowheads="1"/>
          </p:cNvSpPr>
          <p:nvPr>
            <p:ph type="title"/>
          </p:nvPr>
        </p:nvSpPr>
        <p:spPr>
          <a:xfrm>
            <a:off x="684213" y="188913"/>
            <a:ext cx="7772400" cy="1143000"/>
          </a:xfrm>
        </p:spPr>
        <p:txBody>
          <a:bodyPr/>
          <a:lstStyle/>
          <a:p>
            <a:r>
              <a:rPr lang="it-IT"/>
              <a:t>Asma</a:t>
            </a:r>
          </a:p>
        </p:txBody>
      </p:sp>
      <p:sp>
        <p:nvSpPr>
          <p:cNvPr id="531459" name="Rectangle 3"/>
          <p:cNvSpPr>
            <a:spLocks noGrp="1" noChangeArrowheads="1"/>
          </p:cNvSpPr>
          <p:nvPr>
            <p:ph type="body" idx="1"/>
          </p:nvPr>
        </p:nvSpPr>
        <p:spPr>
          <a:xfrm>
            <a:off x="323850" y="1484313"/>
            <a:ext cx="8496300" cy="4824412"/>
          </a:xfrm>
        </p:spPr>
        <p:txBody>
          <a:bodyPr/>
          <a:lstStyle/>
          <a:p>
            <a:r>
              <a:rPr lang="en-US" i="1"/>
              <a:t>Asthma and food allergy</a:t>
            </a:r>
          </a:p>
          <a:p>
            <a:pPr lvl="1"/>
            <a:r>
              <a:rPr lang="en-US" i="1">
                <a:solidFill>
                  <a:srgbClr val="333333"/>
                </a:solidFill>
              </a:rPr>
              <a:t>Duygu Ozol and Emin Mete - Current Opinion in Pulmonary Medicine 2008; 14: 9–12</a:t>
            </a:r>
          </a:p>
          <a:p>
            <a:pPr lvl="1"/>
            <a:endParaRPr lang="en-US">
              <a:solidFill>
                <a:srgbClr val="333333"/>
              </a:solidFill>
            </a:endParaRPr>
          </a:p>
          <a:p>
            <a:r>
              <a:rPr lang="en-US"/>
              <a:t>Food allergy and asthma are both atopic diseases so therefore they may coexist</a:t>
            </a:r>
          </a:p>
          <a:p>
            <a:pPr lvl="1"/>
            <a:r>
              <a:rPr lang="en-US">
                <a:solidFill>
                  <a:srgbClr val="333333"/>
                </a:solidFill>
              </a:rPr>
              <a:t>but </a:t>
            </a:r>
            <a:r>
              <a:rPr lang="en-US" b="1">
                <a:solidFill>
                  <a:srgbClr val="336699"/>
                </a:solidFill>
              </a:rPr>
              <a:t>asthma alone as a manifestation of a food allergy is rare and atypical</a:t>
            </a:r>
          </a:p>
          <a:p>
            <a:endParaRPr lang="en-US">
              <a:solidFill>
                <a:srgbClr val="336699"/>
              </a:solidFill>
            </a:endParaRPr>
          </a:p>
          <a:p>
            <a:r>
              <a:rPr lang="en-US"/>
              <a:t>Food-induced asthma</a:t>
            </a:r>
          </a:p>
          <a:p>
            <a:pPr lvl="1"/>
            <a:r>
              <a:rPr lang="en-US" b="1">
                <a:solidFill>
                  <a:srgbClr val="333333"/>
                </a:solidFill>
              </a:rPr>
              <a:t>Food-induced asthma is generally an IgE-mediated illness</a:t>
            </a:r>
            <a:r>
              <a:rPr lang="en-US">
                <a:solidFill>
                  <a:srgbClr val="333333"/>
                </a:solidFill>
              </a:rPr>
              <a:t> that may result from ingestion of a causative food or from the inhalation of vapors released during cooking.</a:t>
            </a:r>
          </a:p>
          <a:p>
            <a:pPr lvl="1"/>
            <a:r>
              <a:rPr lang="en-US">
                <a:solidFill>
                  <a:srgbClr val="663300"/>
                </a:solidFill>
              </a:rPr>
              <a:t>Food-triggered asthma </a:t>
            </a:r>
            <a:r>
              <a:rPr lang="en-US" b="1">
                <a:solidFill>
                  <a:srgbClr val="663300"/>
                </a:solidFill>
              </a:rPr>
              <a:t>occurs among 6–8% of children</a:t>
            </a:r>
            <a:r>
              <a:rPr lang="en-US">
                <a:solidFill>
                  <a:srgbClr val="663300"/>
                </a:solidFill>
              </a:rPr>
              <a:t> and 2% of adults </a:t>
            </a:r>
            <a:r>
              <a:rPr lang="en-US" b="1">
                <a:solidFill>
                  <a:srgbClr val="663300"/>
                </a:solidFill>
              </a:rPr>
              <a:t>with asthma</a:t>
            </a:r>
            <a:r>
              <a:rPr lang="en-US">
                <a:solidFill>
                  <a:srgbClr val="663300"/>
                </a:solidFill>
              </a:rPr>
              <a:t>. Patients with food allergy and asthma were generally younger and had a medical history of atopic dermatitis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9106" name="Rectangle 2"/>
          <p:cNvSpPr>
            <a:spLocks noGrp="1" noChangeArrowheads="1"/>
          </p:cNvSpPr>
          <p:nvPr>
            <p:ph type="title"/>
          </p:nvPr>
        </p:nvSpPr>
        <p:spPr>
          <a:xfrm>
            <a:off x="685800" y="228600"/>
            <a:ext cx="7772400" cy="1524000"/>
          </a:xfrm>
        </p:spPr>
        <p:txBody>
          <a:bodyPr/>
          <a:lstStyle/>
          <a:p>
            <a:r>
              <a:rPr lang="it-IT"/>
              <a:t>Quando non è chiaro se devo sospettarla, ma se lo faccio non è grave a patto di farlo bene</a:t>
            </a:r>
          </a:p>
        </p:txBody>
      </p:sp>
      <p:sp>
        <p:nvSpPr>
          <p:cNvPr id="559107" name="Rectangle 3"/>
          <p:cNvSpPr>
            <a:spLocks noGrp="1" noChangeArrowheads="1"/>
          </p:cNvSpPr>
          <p:nvPr>
            <p:ph type="body" idx="1"/>
          </p:nvPr>
        </p:nvSpPr>
        <p:spPr>
          <a:xfrm>
            <a:off x="685800" y="1981200"/>
            <a:ext cx="7772400" cy="4495800"/>
          </a:xfrm>
        </p:spPr>
        <p:txBody>
          <a:bodyPr/>
          <a:lstStyle/>
          <a:p>
            <a:pPr algn="ctr">
              <a:lnSpc>
                <a:spcPct val="90000"/>
              </a:lnSpc>
              <a:buFontTx/>
              <a:buNone/>
            </a:pPr>
            <a:r>
              <a:rPr lang="it-IT" sz="2400" b="1">
                <a:solidFill>
                  <a:srgbClr val="663300"/>
                </a:solidFill>
              </a:rPr>
              <a:t>A patto di farlo bene</a:t>
            </a:r>
          </a:p>
          <a:p>
            <a:pPr>
              <a:lnSpc>
                <a:spcPct val="90000"/>
              </a:lnSpc>
            </a:pPr>
            <a:endParaRPr lang="it-IT" sz="2400" b="1">
              <a:solidFill>
                <a:srgbClr val="663300"/>
              </a:solidFill>
            </a:endParaRPr>
          </a:p>
          <a:p>
            <a:pPr>
              <a:lnSpc>
                <a:spcPct val="90000"/>
              </a:lnSpc>
            </a:pPr>
            <a:r>
              <a:rPr lang="it-IT"/>
              <a:t>Non dimenticate i vostri bambini con </a:t>
            </a:r>
          </a:p>
          <a:p>
            <a:pPr>
              <a:lnSpc>
                <a:spcPct val="90000"/>
              </a:lnSpc>
            </a:pPr>
            <a:endParaRPr lang="it-IT"/>
          </a:p>
          <a:p>
            <a:pPr lvl="1">
              <a:lnSpc>
                <a:spcPct val="90000"/>
              </a:lnSpc>
            </a:pPr>
            <a:r>
              <a:rPr lang="it-IT"/>
              <a:t>MRGE</a:t>
            </a:r>
          </a:p>
          <a:p>
            <a:pPr lvl="1">
              <a:lnSpc>
                <a:spcPct val="90000"/>
              </a:lnSpc>
            </a:pPr>
            <a:r>
              <a:rPr lang="it-IT">
                <a:solidFill>
                  <a:srgbClr val="663300"/>
                </a:solidFill>
              </a:rPr>
              <a:t>Stipsi</a:t>
            </a:r>
          </a:p>
          <a:p>
            <a:pPr lvl="1">
              <a:lnSpc>
                <a:spcPct val="90000"/>
              </a:lnSpc>
            </a:pPr>
            <a:r>
              <a:rPr lang="it-IT"/>
              <a:t>Coliche gassose</a:t>
            </a:r>
          </a:p>
          <a:p>
            <a:pPr lvl="1">
              <a:lnSpc>
                <a:spcPct val="90000"/>
              </a:lnSpc>
            </a:pPr>
            <a:r>
              <a:rPr lang="it-IT">
                <a:solidFill>
                  <a:srgbClr val="663300"/>
                </a:solidFill>
              </a:rPr>
              <a:t>Sanguinamento rettale</a:t>
            </a:r>
          </a:p>
          <a:p>
            <a:pPr lvl="1">
              <a:lnSpc>
                <a:spcPct val="90000"/>
              </a:lnSpc>
            </a:pPr>
            <a:r>
              <a:rPr lang="it-IT"/>
              <a:t>Asma</a:t>
            </a:r>
          </a:p>
          <a:p>
            <a:pPr lvl="1">
              <a:lnSpc>
                <a:spcPct val="90000"/>
              </a:lnSpc>
            </a:pPr>
            <a:endParaRPr lang="it-IT"/>
          </a:p>
          <a:p>
            <a:pPr>
              <a:lnSpc>
                <a:spcPct val="90000"/>
              </a:lnSpc>
            </a:pPr>
            <a:r>
              <a:rPr lang="it-IT"/>
              <a:t>Fate la prova del nove dopo un periodo consono e dopo l’ eventuale risoluzione dei sintomi</a:t>
            </a:r>
          </a:p>
          <a:p>
            <a:pPr lvl="1">
              <a:lnSpc>
                <a:spcPct val="90000"/>
              </a:lnSpc>
            </a:pPr>
            <a:endParaRPr lang="it-IT"/>
          </a:p>
          <a:p>
            <a:pPr lvl="1">
              <a:lnSpc>
                <a:spcPct val="90000"/>
              </a:lnSpc>
            </a:pPr>
            <a:r>
              <a:rPr lang="it-IT"/>
              <a:t>Reinserite le proteine del latte vaccino nella loro dieta, in ambiente adeguato se necessario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7122" name="Rectangle 2"/>
          <p:cNvSpPr>
            <a:spLocks noGrp="1" noChangeArrowheads="1"/>
          </p:cNvSpPr>
          <p:nvPr>
            <p:ph type="title"/>
          </p:nvPr>
        </p:nvSpPr>
        <p:spPr>
          <a:xfrm>
            <a:off x="685800" y="228600"/>
            <a:ext cx="7772400" cy="2057400"/>
          </a:xfrm>
        </p:spPr>
        <p:txBody>
          <a:bodyPr/>
          <a:lstStyle/>
          <a:p>
            <a:r>
              <a:rPr lang="it-IT"/>
              <a:t>Quando devo veramente sospettarla, con o senza positività delle IgE specifiche, il pane quotidiano</a:t>
            </a:r>
          </a:p>
        </p:txBody>
      </p:sp>
      <p:sp>
        <p:nvSpPr>
          <p:cNvPr id="517123" name="Rectangle 3"/>
          <p:cNvSpPr>
            <a:spLocks noGrp="1" noChangeArrowheads="1"/>
          </p:cNvSpPr>
          <p:nvPr>
            <p:ph type="body" idx="1"/>
          </p:nvPr>
        </p:nvSpPr>
        <p:spPr>
          <a:xfrm>
            <a:off x="533400" y="2514600"/>
            <a:ext cx="8305800" cy="4038600"/>
          </a:xfrm>
        </p:spPr>
        <p:txBody>
          <a:bodyPr/>
          <a:lstStyle/>
          <a:p>
            <a:r>
              <a:rPr lang="it-IT" sz="1600"/>
              <a:t>Orticaria e angioedema acuti</a:t>
            </a:r>
          </a:p>
          <a:p>
            <a:endParaRPr lang="it-IT" sz="1600"/>
          </a:p>
          <a:p>
            <a:r>
              <a:rPr lang="it-IT" sz="1600">
                <a:solidFill>
                  <a:srgbClr val="333333"/>
                </a:solidFill>
              </a:rPr>
              <a:t>Ipersensibilità gastrointestinale immediata (vomito e/o diarrea)</a:t>
            </a:r>
          </a:p>
          <a:p>
            <a:endParaRPr lang="it-IT" sz="1600">
              <a:solidFill>
                <a:srgbClr val="333333"/>
              </a:solidFill>
            </a:endParaRPr>
          </a:p>
          <a:p>
            <a:r>
              <a:rPr lang="it-IT" sz="1600"/>
              <a:t>Enterocolite allergica (vomito, +/- diarrea, +/- ipotensione insorti entro 2-6 ore dall’ ingestione)</a:t>
            </a:r>
          </a:p>
          <a:p>
            <a:pPr lvl="1"/>
            <a:r>
              <a:rPr lang="it-IT" sz="1400">
                <a:solidFill>
                  <a:srgbClr val="663300"/>
                </a:solidFill>
              </a:rPr>
              <a:t>Questa è l’ unica manifestazione clinica con sintomi “immediati” attribuibile ad una APLV in assenza di IgE specifiche documentabili</a:t>
            </a:r>
          </a:p>
          <a:p>
            <a:endParaRPr lang="it-IT" sz="1600">
              <a:solidFill>
                <a:srgbClr val="663300"/>
              </a:solidFill>
            </a:endParaRPr>
          </a:p>
          <a:p>
            <a:r>
              <a:rPr lang="it-IT" sz="1600">
                <a:solidFill>
                  <a:srgbClr val="333333"/>
                </a:solidFill>
              </a:rPr>
              <a:t>Anafilassi</a:t>
            </a:r>
          </a:p>
          <a:p>
            <a:endParaRPr lang="it-IT" sz="1600">
              <a:solidFill>
                <a:srgbClr val="333333"/>
              </a:solidFill>
            </a:endParaRPr>
          </a:p>
          <a:p>
            <a:pPr algn="ctr">
              <a:buFontTx/>
              <a:buNone/>
            </a:pPr>
            <a:r>
              <a:rPr lang="it-IT" b="1">
                <a:solidFill>
                  <a:srgbClr val="448D1F"/>
                </a:solidFill>
              </a:rPr>
              <a:t> INSORGONO TUTTE A BREVE DISTANZA DALL’ INGESTIONE E HANNO TUTTE UNA DURATA MISURABILE IN ORE</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82" name="Rectangle 2"/>
          <p:cNvSpPr>
            <a:spLocks noGrp="1" noChangeArrowheads="1"/>
          </p:cNvSpPr>
          <p:nvPr>
            <p:ph type="title"/>
          </p:nvPr>
        </p:nvSpPr>
        <p:spPr>
          <a:xfrm>
            <a:off x="838200" y="228600"/>
            <a:ext cx="7696200" cy="1828800"/>
          </a:xfrm>
        </p:spPr>
        <p:txBody>
          <a:bodyPr/>
          <a:lstStyle/>
          <a:p>
            <a:r>
              <a:rPr lang="it-IT"/>
              <a:t>Quando devo veramente sospettarla, con o senza positività delle IgE specifiche, ma sono cose un po’ più rare</a:t>
            </a:r>
          </a:p>
        </p:txBody>
      </p:sp>
      <p:sp>
        <p:nvSpPr>
          <p:cNvPr id="532483" name="Rectangle 3"/>
          <p:cNvSpPr>
            <a:spLocks noGrp="1" noChangeArrowheads="1"/>
          </p:cNvSpPr>
          <p:nvPr>
            <p:ph type="body" idx="1"/>
          </p:nvPr>
        </p:nvSpPr>
        <p:spPr>
          <a:xfrm>
            <a:off x="609600" y="2514600"/>
            <a:ext cx="8153400" cy="3962400"/>
          </a:xfrm>
        </p:spPr>
        <p:txBody>
          <a:bodyPr/>
          <a:lstStyle/>
          <a:p>
            <a:r>
              <a:rPr lang="it-IT" b="1"/>
              <a:t>Gastroenteropatie eosinofile</a:t>
            </a:r>
          </a:p>
          <a:p>
            <a:endParaRPr lang="it-IT" b="1"/>
          </a:p>
          <a:p>
            <a:r>
              <a:rPr lang="it-IT" b="1">
                <a:solidFill>
                  <a:srgbClr val="292929"/>
                </a:solidFill>
              </a:rPr>
              <a:t>Enteropatia cellulo-mediata</a:t>
            </a:r>
          </a:p>
          <a:p>
            <a:endParaRPr lang="it-IT" b="1">
              <a:solidFill>
                <a:srgbClr val="292929"/>
              </a:solidFill>
            </a:endParaRPr>
          </a:p>
          <a:p>
            <a:pPr lvl="1"/>
            <a:r>
              <a:rPr lang="it-IT">
                <a:solidFill>
                  <a:srgbClr val="663300"/>
                </a:solidFill>
              </a:rPr>
              <a:t>Sono certo che, sulla loro rarità, Riccardo Troncone è di diverso parere </a:t>
            </a:r>
            <a:r>
              <a:rPr lang="it-IT">
                <a:solidFill>
                  <a:srgbClr val="663300"/>
                </a:solidFill>
                <a:sym typeface="Wingdings" pitchFamily="2" charset="2"/>
              </a:rPr>
              <a:t></a:t>
            </a:r>
          </a:p>
          <a:p>
            <a:endParaRPr lang="it-IT">
              <a:solidFill>
                <a:srgbClr val="663300"/>
              </a:solidFill>
              <a:sym typeface="Wingdings" pitchFamily="2" charset="2"/>
            </a:endParaRPr>
          </a:p>
          <a:p>
            <a:r>
              <a:rPr lang="it-IT"/>
              <a:t>E per la verità, lo è anche Jennifer Maloney (PAI 2007)</a:t>
            </a:r>
          </a:p>
          <a:p>
            <a:pPr lvl="1"/>
            <a:endParaRPr lang="it-IT">
              <a:solidFill>
                <a:srgbClr val="663300"/>
              </a:solidFill>
            </a:endParaRPr>
          </a:p>
          <a:p>
            <a:pPr lvl="1"/>
            <a:r>
              <a:rPr lang="it-IT">
                <a:solidFill>
                  <a:srgbClr val="663300"/>
                </a:solidFill>
              </a:rPr>
              <a:t>“Up to half of all cases of cow’s milk allergy in childhood may manifest with symptoms limited to gastrointestinal tract”</a:t>
            </a:r>
            <a:endParaRPr lang="it-IT"/>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338" name="Rectangle 2"/>
          <p:cNvSpPr>
            <a:spLocks noGrp="1" noChangeArrowheads="1"/>
          </p:cNvSpPr>
          <p:nvPr>
            <p:ph type="title"/>
          </p:nvPr>
        </p:nvSpPr>
        <p:spPr>
          <a:xfrm>
            <a:off x="762000" y="228600"/>
            <a:ext cx="7772400" cy="1143000"/>
          </a:xfrm>
        </p:spPr>
        <p:txBody>
          <a:bodyPr/>
          <a:lstStyle/>
          <a:p>
            <a:r>
              <a:rPr lang="it-IT" sz="2800"/>
              <a:t>Scott Sicherer, Pediatrics 2003</a:t>
            </a:r>
            <a:br>
              <a:rPr lang="it-IT" sz="2800"/>
            </a:br>
            <a:r>
              <a:rPr lang="it-IT" sz="2800"/>
              <a:t>Jennifer Maloney, PAI 2007 - 1</a:t>
            </a:r>
          </a:p>
        </p:txBody>
      </p:sp>
      <p:sp>
        <p:nvSpPr>
          <p:cNvPr id="526339" name="Rectangle 3"/>
          <p:cNvSpPr>
            <a:spLocks noGrp="1" noChangeArrowheads="1"/>
          </p:cNvSpPr>
          <p:nvPr>
            <p:ph type="body" idx="1"/>
          </p:nvPr>
        </p:nvSpPr>
        <p:spPr>
          <a:xfrm>
            <a:off x="685800" y="1676400"/>
            <a:ext cx="7772400" cy="4419600"/>
          </a:xfrm>
        </p:spPr>
        <p:txBody>
          <a:bodyPr/>
          <a:lstStyle/>
          <a:p>
            <a:pPr algn="ctr">
              <a:buFontTx/>
              <a:buNone/>
            </a:pPr>
            <a:r>
              <a:rPr lang="it-IT" b="1">
                <a:solidFill>
                  <a:srgbClr val="003300"/>
                </a:solidFill>
              </a:rPr>
              <a:t>Eosinophilic gastroenteropathies</a:t>
            </a:r>
          </a:p>
          <a:p>
            <a:endParaRPr lang="it-IT"/>
          </a:p>
          <a:p>
            <a:r>
              <a:rPr lang="it-IT"/>
              <a:t>IgE antibody associated, in some cases cell-mediated, delayed-onset, chronic</a:t>
            </a:r>
          </a:p>
          <a:p>
            <a:endParaRPr lang="it-IT"/>
          </a:p>
          <a:p>
            <a:r>
              <a:rPr lang="it-IT"/>
              <a:t>Symptoms vary upon site(s)/degree of eosinophilic inflammation</a:t>
            </a:r>
          </a:p>
          <a:p>
            <a:pPr lvl="1"/>
            <a:endParaRPr lang="it-IT">
              <a:solidFill>
                <a:srgbClr val="333333"/>
              </a:solidFill>
            </a:endParaRPr>
          </a:p>
          <a:p>
            <a:pPr lvl="1"/>
            <a:r>
              <a:rPr lang="it-IT" b="1">
                <a:solidFill>
                  <a:srgbClr val="333333"/>
                </a:solidFill>
              </a:rPr>
              <a:t>dysphagia</a:t>
            </a:r>
            <a:r>
              <a:rPr lang="it-IT">
                <a:solidFill>
                  <a:srgbClr val="333333"/>
                </a:solidFill>
              </a:rPr>
              <a:t>, abdominal pain, emesis, diarrhea</a:t>
            </a:r>
          </a:p>
          <a:p>
            <a:pPr lvl="1"/>
            <a:endParaRPr lang="it-IT">
              <a:solidFill>
                <a:srgbClr val="663300"/>
              </a:solidFill>
            </a:endParaRPr>
          </a:p>
          <a:p>
            <a:pPr lvl="1"/>
            <a:r>
              <a:rPr lang="it-IT">
                <a:solidFill>
                  <a:srgbClr val="663300"/>
                </a:solidFill>
              </a:rPr>
              <a:t>generalized: ascites, weight loss, protein losing enteropathy, edema, obstruction </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362" name="Rectangle 2"/>
          <p:cNvSpPr>
            <a:spLocks noGrp="1" noChangeArrowheads="1"/>
          </p:cNvSpPr>
          <p:nvPr>
            <p:ph type="title"/>
          </p:nvPr>
        </p:nvSpPr>
        <p:spPr>
          <a:xfrm>
            <a:off x="762000" y="228600"/>
            <a:ext cx="7772400" cy="914400"/>
          </a:xfrm>
        </p:spPr>
        <p:txBody>
          <a:bodyPr/>
          <a:lstStyle/>
          <a:p>
            <a:r>
              <a:rPr lang="it-IT" sz="2800"/>
              <a:t>Scott Sicherer, Pediatrics 2003</a:t>
            </a:r>
            <a:br>
              <a:rPr lang="it-IT" sz="2800"/>
            </a:br>
            <a:r>
              <a:rPr lang="it-IT" sz="2800"/>
              <a:t>Jennifer Maloney, PAI 2007 - 2</a:t>
            </a:r>
          </a:p>
        </p:txBody>
      </p:sp>
      <p:sp>
        <p:nvSpPr>
          <p:cNvPr id="527363" name="Rectangle 3"/>
          <p:cNvSpPr>
            <a:spLocks noGrp="1" noChangeArrowheads="1"/>
          </p:cNvSpPr>
          <p:nvPr>
            <p:ph type="body" idx="1"/>
          </p:nvPr>
        </p:nvSpPr>
        <p:spPr>
          <a:xfrm>
            <a:off x="685800" y="1676400"/>
            <a:ext cx="7772400" cy="4419600"/>
          </a:xfrm>
        </p:spPr>
        <p:txBody>
          <a:bodyPr/>
          <a:lstStyle/>
          <a:p>
            <a:pPr algn="ctr">
              <a:buFontTx/>
              <a:buNone/>
            </a:pPr>
            <a:r>
              <a:rPr lang="it-IT" b="1">
                <a:solidFill>
                  <a:srgbClr val="003300"/>
                </a:solidFill>
              </a:rPr>
              <a:t>Dietary protein enteropathy</a:t>
            </a:r>
          </a:p>
          <a:p>
            <a:endParaRPr lang="it-IT"/>
          </a:p>
          <a:p>
            <a:r>
              <a:rPr lang="it-IT"/>
              <a:t>Cell-mediated, delayed-onset, chronic</a:t>
            </a:r>
          </a:p>
          <a:p>
            <a:endParaRPr lang="it-IT"/>
          </a:p>
          <a:p>
            <a:r>
              <a:rPr lang="it-IT"/>
              <a:t>Usually caused by cow milk</a:t>
            </a:r>
          </a:p>
          <a:p>
            <a:pPr lvl="1"/>
            <a:endParaRPr lang="it-IT">
              <a:solidFill>
                <a:srgbClr val="003366"/>
              </a:solidFill>
            </a:endParaRPr>
          </a:p>
          <a:p>
            <a:pPr lvl="1"/>
            <a:r>
              <a:rPr lang="it-IT">
                <a:solidFill>
                  <a:srgbClr val="333333"/>
                </a:solidFill>
              </a:rPr>
              <a:t>Malabsorption</a:t>
            </a:r>
          </a:p>
          <a:p>
            <a:pPr lvl="1"/>
            <a:endParaRPr lang="it-IT">
              <a:solidFill>
                <a:srgbClr val="333333"/>
              </a:solidFill>
            </a:endParaRPr>
          </a:p>
          <a:p>
            <a:pPr lvl="1"/>
            <a:r>
              <a:rPr lang="it-IT">
                <a:solidFill>
                  <a:srgbClr val="663300"/>
                </a:solidFill>
              </a:rPr>
              <a:t>Edema</a:t>
            </a:r>
          </a:p>
          <a:p>
            <a:pPr lvl="1"/>
            <a:endParaRPr lang="it-IT">
              <a:solidFill>
                <a:srgbClr val="663300"/>
              </a:solidFill>
            </a:endParaRPr>
          </a:p>
          <a:p>
            <a:pPr lvl="1"/>
            <a:r>
              <a:rPr lang="it-IT">
                <a:solidFill>
                  <a:srgbClr val="333333"/>
                </a:solidFill>
              </a:rPr>
              <a:t>Emesis</a:t>
            </a:r>
          </a:p>
          <a:p>
            <a:pPr lvl="1"/>
            <a:endParaRPr lang="it-IT">
              <a:solidFill>
                <a:srgbClr val="333333"/>
              </a:solidFill>
            </a:endParaRPr>
          </a:p>
          <a:p>
            <a:pPr lvl="1"/>
            <a:r>
              <a:rPr lang="it-IT">
                <a:solidFill>
                  <a:srgbClr val="663300"/>
                </a:solidFill>
              </a:rPr>
              <a:t>poor growth</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6" name="Rectangle 2"/>
          <p:cNvSpPr>
            <a:spLocks noGrp="1" noChangeArrowheads="1"/>
          </p:cNvSpPr>
          <p:nvPr>
            <p:ph type="title"/>
          </p:nvPr>
        </p:nvSpPr>
        <p:spPr>
          <a:xfrm>
            <a:off x="914400" y="260350"/>
            <a:ext cx="7391400" cy="2101850"/>
          </a:xfrm>
        </p:spPr>
        <p:txBody>
          <a:bodyPr/>
          <a:lstStyle/>
          <a:p>
            <a:r>
              <a:rPr lang="it-IT"/>
              <a:t>Quando posso sospettarla, se proprio voglio, ma per il bambino non dovrebbe (quasi mai) cambiare nulla</a:t>
            </a:r>
          </a:p>
        </p:txBody>
      </p:sp>
      <p:sp>
        <p:nvSpPr>
          <p:cNvPr id="472067" name="Rectangle 3"/>
          <p:cNvSpPr>
            <a:spLocks noGrp="1" noChangeArrowheads="1"/>
          </p:cNvSpPr>
          <p:nvPr>
            <p:ph type="body" idx="1"/>
          </p:nvPr>
        </p:nvSpPr>
        <p:spPr>
          <a:xfrm>
            <a:off x="685800" y="3124200"/>
            <a:ext cx="7772400" cy="2971800"/>
          </a:xfrm>
        </p:spPr>
        <p:txBody>
          <a:bodyPr/>
          <a:lstStyle/>
          <a:p>
            <a:r>
              <a:rPr lang="it-IT" sz="2000" b="1"/>
              <a:t>Orticaria da contatto</a:t>
            </a:r>
          </a:p>
          <a:p>
            <a:endParaRPr lang="it-IT" sz="2000" b="1"/>
          </a:p>
          <a:p>
            <a:r>
              <a:rPr lang="it-IT" sz="2000" b="1">
                <a:solidFill>
                  <a:srgbClr val="333333"/>
                </a:solidFill>
              </a:rPr>
              <a:t>Dermatite atopica</a:t>
            </a:r>
          </a:p>
          <a:p>
            <a:endParaRPr lang="it-IT" sz="2000" b="1">
              <a:solidFill>
                <a:srgbClr val="333333"/>
              </a:solidFill>
            </a:endParaRPr>
          </a:p>
          <a:p>
            <a:endParaRPr lang="it-IT" sz="2000" b="1"/>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4114" name="Rectangle 2"/>
          <p:cNvSpPr>
            <a:spLocks noGrp="1" noChangeArrowheads="1"/>
          </p:cNvSpPr>
          <p:nvPr>
            <p:ph type="title"/>
          </p:nvPr>
        </p:nvSpPr>
        <p:spPr>
          <a:xfrm>
            <a:off x="609600" y="228600"/>
            <a:ext cx="7772400" cy="762000"/>
          </a:xfrm>
        </p:spPr>
        <p:txBody>
          <a:bodyPr/>
          <a:lstStyle/>
          <a:p>
            <a:r>
              <a:rPr lang="it-IT"/>
              <a:t>Beda e Tosca</a:t>
            </a:r>
          </a:p>
        </p:txBody>
      </p:sp>
      <p:sp>
        <p:nvSpPr>
          <p:cNvPr id="474115" name="Rectangle 3"/>
          <p:cNvSpPr>
            <a:spLocks noGrp="1" noChangeArrowheads="1"/>
          </p:cNvSpPr>
          <p:nvPr>
            <p:ph type="body" idx="1"/>
          </p:nvPr>
        </p:nvSpPr>
        <p:spPr>
          <a:xfrm>
            <a:off x="685800" y="1524000"/>
            <a:ext cx="7772400" cy="4572000"/>
          </a:xfrm>
        </p:spPr>
        <p:txBody>
          <a:bodyPr/>
          <a:lstStyle/>
          <a:p>
            <a:pPr>
              <a:lnSpc>
                <a:spcPct val="90000"/>
              </a:lnSpc>
            </a:pPr>
            <a:r>
              <a:rPr lang="it-IT" sz="1600"/>
              <a:t>Quando le conobbi, Beda e Tosca avevano entrambe 10 mesi e una storia simile</a:t>
            </a:r>
          </a:p>
          <a:p>
            <a:pPr>
              <a:lnSpc>
                <a:spcPct val="90000"/>
              </a:lnSpc>
            </a:pPr>
            <a:endParaRPr lang="it-IT" sz="1600">
              <a:solidFill>
                <a:srgbClr val="003399"/>
              </a:solidFill>
            </a:endParaRPr>
          </a:p>
          <a:p>
            <a:pPr>
              <a:lnSpc>
                <a:spcPct val="90000"/>
              </a:lnSpc>
            </a:pPr>
            <a:r>
              <a:rPr lang="it-IT" sz="1600">
                <a:solidFill>
                  <a:srgbClr val="333333"/>
                </a:solidFill>
              </a:rPr>
              <a:t>Le loro madri riferivano che quando le proteine del latte vaccino (sotto forma di latte, parmigiano, yogurt) toccavano la pelle della zona periorale e delle guance comparivano un eritema acceso e dei piccoli pomfi</a:t>
            </a:r>
          </a:p>
          <a:p>
            <a:pPr>
              <a:lnSpc>
                <a:spcPct val="90000"/>
              </a:lnSpc>
            </a:pPr>
            <a:endParaRPr lang="it-IT" sz="1600">
              <a:solidFill>
                <a:srgbClr val="333333"/>
              </a:solidFill>
            </a:endParaRPr>
          </a:p>
          <a:p>
            <a:pPr>
              <a:lnSpc>
                <a:spcPct val="90000"/>
              </a:lnSpc>
            </a:pPr>
            <a:r>
              <a:rPr lang="it-IT" sz="1600"/>
              <a:t>Se invece le stesse proteine venivano introdotte come biscotti (solidi quindi, che non “scolavano”) non succedeva nulla</a:t>
            </a:r>
          </a:p>
          <a:p>
            <a:pPr>
              <a:lnSpc>
                <a:spcPct val="90000"/>
              </a:lnSpc>
            </a:pPr>
            <a:endParaRPr lang="it-IT" sz="1600"/>
          </a:p>
          <a:p>
            <a:pPr>
              <a:lnSpc>
                <a:spcPct val="90000"/>
              </a:lnSpc>
            </a:pPr>
            <a:r>
              <a:rPr lang="it-IT" sz="1600">
                <a:solidFill>
                  <a:srgbClr val="333333"/>
                </a:solidFill>
              </a:rPr>
              <a:t>Entrambe le cose sono accadute più volte</a:t>
            </a:r>
          </a:p>
          <a:p>
            <a:pPr>
              <a:lnSpc>
                <a:spcPct val="90000"/>
              </a:lnSpc>
            </a:pPr>
            <a:endParaRPr lang="it-IT" sz="1600">
              <a:solidFill>
                <a:srgbClr val="333333"/>
              </a:solidFill>
            </a:endParaRPr>
          </a:p>
          <a:p>
            <a:pPr>
              <a:lnSpc>
                <a:spcPct val="90000"/>
              </a:lnSpc>
            </a:pPr>
            <a:r>
              <a:rPr lang="it-IT" sz="1600"/>
              <a:t>Ho praticato loro un prick test con il latte vaccino (con l’alimento naturale), risultato positivo con diametro medio del pomfo pari a 8 mm</a:t>
            </a:r>
          </a:p>
          <a:p>
            <a:pPr>
              <a:lnSpc>
                <a:spcPct val="90000"/>
              </a:lnSpc>
            </a:pPr>
            <a:endParaRPr lang="it-IT" sz="1600"/>
          </a:p>
          <a:p>
            <a:pPr>
              <a:lnSpc>
                <a:spcPct val="90000"/>
              </a:lnSpc>
            </a:pPr>
            <a:r>
              <a:rPr lang="it-IT" sz="1600" b="1">
                <a:solidFill>
                  <a:srgbClr val="003300"/>
                </a:solidFill>
              </a:rPr>
              <a:t>E adesso cosa fare ?</a:t>
            </a:r>
            <a:endParaRPr lang="it-IT" sz="1400">
              <a:solidFill>
                <a:srgbClr val="003399"/>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5138" name="Rectangle 2"/>
          <p:cNvSpPr>
            <a:spLocks noGrp="1" noChangeArrowheads="1"/>
          </p:cNvSpPr>
          <p:nvPr>
            <p:ph type="title"/>
          </p:nvPr>
        </p:nvSpPr>
        <p:spPr>
          <a:xfrm>
            <a:off x="609600" y="228600"/>
            <a:ext cx="7772400" cy="762000"/>
          </a:xfrm>
        </p:spPr>
        <p:txBody>
          <a:bodyPr/>
          <a:lstStyle/>
          <a:p>
            <a:r>
              <a:rPr lang="it-IT"/>
              <a:t>Gli scheletri nell’ armadio</a:t>
            </a:r>
          </a:p>
        </p:txBody>
      </p:sp>
      <p:sp>
        <p:nvSpPr>
          <p:cNvPr id="475139" name="Rectangle 3"/>
          <p:cNvSpPr>
            <a:spLocks noGrp="1" noChangeArrowheads="1"/>
          </p:cNvSpPr>
          <p:nvPr>
            <p:ph type="body" idx="1"/>
          </p:nvPr>
        </p:nvSpPr>
        <p:spPr>
          <a:xfrm>
            <a:off x="685800" y="1219200"/>
            <a:ext cx="8001000" cy="5181600"/>
          </a:xfrm>
        </p:spPr>
        <p:txBody>
          <a:bodyPr/>
          <a:lstStyle/>
          <a:p>
            <a:r>
              <a:rPr lang="it-IT" sz="1600"/>
              <a:t>Ho consigliato ed eseguito il TPO per entrambe</a:t>
            </a:r>
          </a:p>
          <a:p>
            <a:endParaRPr lang="it-IT" sz="1600"/>
          </a:p>
          <a:p>
            <a:r>
              <a:rPr lang="it-IT" sz="1600"/>
              <a:t>Beda non beve dal biberon, per lei solo seno materno o cucchiaino</a:t>
            </a:r>
          </a:p>
          <a:p>
            <a:pPr lvl="1"/>
            <a:r>
              <a:rPr lang="it-IT" sz="1400">
                <a:solidFill>
                  <a:srgbClr val="333333"/>
                </a:solidFill>
              </a:rPr>
              <a:t>Durante il TPO lo “sbrodolamento” è stato inevitabile e dove il latte vaccino ha “toccato” sono comparsi dei pomfi, fino alla parte superiore del torace</a:t>
            </a:r>
          </a:p>
          <a:p>
            <a:pPr lvl="1"/>
            <a:endParaRPr lang="it-IT" sz="1400">
              <a:solidFill>
                <a:srgbClr val="333333"/>
              </a:solidFill>
            </a:endParaRPr>
          </a:p>
          <a:p>
            <a:r>
              <a:rPr lang="it-IT" sz="1600"/>
              <a:t>La madre di Tosca è stata molto attenta, non ci sono stati sbrodolamenti</a:t>
            </a:r>
            <a:r>
              <a:rPr lang="it-IT" sz="1600">
                <a:solidFill>
                  <a:srgbClr val="003399"/>
                </a:solidFill>
              </a:rPr>
              <a:t> </a:t>
            </a:r>
          </a:p>
          <a:p>
            <a:pPr lvl="1"/>
            <a:r>
              <a:rPr lang="it-IT" sz="1400">
                <a:solidFill>
                  <a:srgbClr val="333333"/>
                </a:solidFill>
              </a:rPr>
              <a:t>ma forse la bambina si è toccata le guance con la manina un po’ sporca di latte</a:t>
            </a:r>
          </a:p>
          <a:p>
            <a:pPr lvl="1"/>
            <a:r>
              <a:rPr lang="it-IT" sz="1400">
                <a:solidFill>
                  <a:srgbClr val="663300"/>
                </a:solidFill>
              </a:rPr>
              <a:t>fatto sta che è comparso un eritema improvviso e di breve durata alle guance dove lo “sbrodolamento” non poteva essere in ogni modo avvenuto</a:t>
            </a:r>
          </a:p>
          <a:p>
            <a:pPr lvl="1"/>
            <a:endParaRPr lang="it-IT" sz="1400">
              <a:solidFill>
                <a:srgbClr val="333333"/>
              </a:solidFill>
            </a:endParaRPr>
          </a:p>
          <a:p>
            <a:r>
              <a:rPr lang="it-IT" sz="1600"/>
              <a:t>Ho interrotto in entrambi i casi il TPO dopo che le bimbe avevano ingerito circa 30 ml di latte (comunque i genitori manifestavano forti titubanze a proseguire) e ho proibito l’ingestione di proteine del latte vaccino ad entrambe (per Beda anche attraverso il latte materno)</a:t>
            </a:r>
          </a:p>
          <a:p>
            <a:endParaRPr lang="it-IT" sz="1600"/>
          </a:p>
          <a:p>
            <a:r>
              <a:rPr lang="it-IT" sz="1600" b="1">
                <a:solidFill>
                  <a:srgbClr val="003300"/>
                </a:solidFill>
              </a:rPr>
              <a:t>Era proprio necessario?</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30" name="Text Box 2"/>
          <p:cNvSpPr txBox="1">
            <a:spLocks noChangeArrowheads="1"/>
          </p:cNvSpPr>
          <p:nvPr/>
        </p:nvSpPr>
        <p:spPr bwMode="auto">
          <a:xfrm>
            <a:off x="1600200" y="2209800"/>
            <a:ext cx="5562600" cy="457200"/>
          </a:xfrm>
          <a:prstGeom prst="rect">
            <a:avLst/>
          </a:prstGeom>
          <a:noFill/>
          <a:ln w="9525">
            <a:noFill/>
            <a:miter lim="800000"/>
            <a:headEnd/>
            <a:tailEnd/>
          </a:ln>
          <a:effectLst/>
        </p:spPr>
        <p:txBody>
          <a:bodyPr>
            <a:spAutoFit/>
          </a:bodyPr>
          <a:lstStyle/>
          <a:p>
            <a:pPr algn="ctr" eaLnBrk="0" hangingPunct="0"/>
            <a:r>
              <a:rPr lang="it-IT">
                <a:solidFill>
                  <a:srgbClr val="003366"/>
                </a:solidFill>
                <a:latin typeface="Verdana" pitchFamily="34" charset="0"/>
              </a:rPr>
              <a:t>Era necessario metterle a dieta?</a:t>
            </a:r>
            <a:endParaRPr lang="it-IT">
              <a:solidFill>
                <a:srgbClr val="66FFFF"/>
              </a:solidFill>
            </a:endParaRPr>
          </a:p>
        </p:txBody>
      </p:sp>
      <p:sp>
        <p:nvSpPr>
          <p:cNvPr id="483331" name="Text Box 3"/>
          <p:cNvSpPr txBox="1">
            <a:spLocks noChangeArrowheads="1"/>
          </p:cNvSpPr>
          <p:nvPr/>
        </p:nvSpPr>
        <p:spPr bwMode="auto">
          <a:xfrm>
            <a:off x="1600200" y="381000"/>
            <a:ext cx="5959475" cy="579438"/>
          </a:xfrm>
          <a:prstGeom prst="rect">
            <a:avLst/>
          </a:prstGeom>
          <a:noFill/>
          <a:ln w="9525">
            <a:noFill/>
            <a:miter lim="800000"/>
            <a:headEnd/>
            <a:tailEnd/>
          </a:ln>
          <a:effectLst/>
        </p:spPr>
        <p:txBody>
          <a:bodyPr wrap="none">
            <a:spAutoFit/>
          </a:bodyPr>
          <a:lstStyle/>
          <a:p>
            <a:pPr eaLnBrk="0" hangingPunct="0"/>
            <a:r>
              <a:rPr lang="it-IT" sz="3200">
                <a:solidFill>
                  <a:srgbClr val="CC0000"/>
                </a:solidFill>
                <a:latin typeface="Verdana" pitchFamily="34" charset="0"/>
              </a:rPr>
              <a:t>Beda e Tosca, o del rimorso</a:t>
            </a:r>
            <a:r>
              <a:rPr lang="it-IT">
                <a:solidFill>
                  <a:srgbClr val="FF66CC"/>
                </a:solidFill>
              </a:rPr>
              <a:t> </a:t>
            </a:r>
          </a:p>
        </p:txBody>
      </p:sp>
      <p:sp>
        <p:nvSpPr>
          <p:cNvPr id="483332" name="Text Box 4"/>
          <p:cNvSpPr txBox="1">
            <a:spLocks noChangeArrowheads="1"/>
          </p:cNvSpPr>
          <p:nvPr/>
        </p:nvSpPr>
        <p:spPr bwMode="auto">
          <a:xfrm>
            <a:off x="533400" y="3581400"/>
            <a:ext cx="8134350" cy="457200"/>
          </a:xfrm>
          <a:prstGeom prst="rect">
            <a:avLst/>
          </a:prstGeom>
          <a:noFill/>
          <a:ln w="9525">
            <a:noFill/>
            <a:miter lim="800000"/>
            <a:headEnd/>
            <a:tailEnd/>
          </a:ln>
          <a:effectLst/>
        </p:spPr>
        <p:txBody>
          <a:bodyPr wrap="none">
            <a:spAutoFit/>
          </a:bodyPr>
          <a:lstStyle/>
          <a:p>
            <a:pPr eaLnBrk="0" hangingPunct="0"/>
            <a:r>
              <a:rPr lang="it-IT">
                <a:solidFill>
                  <a:srgbClr val="333333"/>
                </a:solidFill>
                <a:latin typeface="Verdana" pitchFamily="34" charset="0"/>
              </a:rPr>
              <a:t>L’orticaria da contatto merita la dieta di esclusione?</a:t>
            </a:r>
            <a:endParaRPr lang="it-IT">
              <a:solidFill>
                <a:srgbClr val="333333"/>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2" name="Text Box 2"/>
          <p:cNvSpPr txBox="1">
            <a:spLocks noChangeArrowheads="1"/>
          </p:cNvSpPr>
          <p:nvPr/>
        </p:nvSpPr>
        <p:spPr bwMode="auto">
          <a:xfrm>
            <a:off x="1093788" y="244475"/>
            <a:ext cx="7023100" cy="946150"/>
          </a:xfrm>
          <a:prstGeom prst="rect">
            <a:avLst/>
          </a:prstGeom>
          <a:noFill/>
          <a:ln w="9525">
            <a:noFill/>
            <a:miter lim="800000"/>
            <a:headEnd/>
            <a:tailEnd/>
          </a:ln>
          <a:effectLst/>
        </p:spPr>
        <p:txBody>
          <a:bodyPr wrap="none">
            <a:spAutoFit/>
          </a:bodyPr>
          <a:lstStyle/>
          <a:p>
            <a:pPr algn="ctr" eaLnBrk="0" hangingPunct="0"/>
            <a:r>
              <a:rPr lang="it-IT" sz="2800">
                <a:solidFill>
                  <a:srgbClr val="CC0000"/>
                </a:solidFill>
                <a:latin typeface="Verdana" pitchFamily="34" charset="0"/>
              </a:rPr>
              <a:t>Mauro Calvani, a Diari ver. 2.004,</a:t>
            </a:r>
          </a:p>
          <a:p>
            <a:pPr algn="ctr" eaLnBrk="0" hangingPunct="0"/>
            <a:r>
              <a:rPr lang="it-IT" sz="2800">
                <a:solidFill>
                  <a:srgbClr val="CC0000"/>
                </a:solidFill>
                <a:latin typeface="Verdana" pitchFamily="34" charset="0"/>
              </a:rPr>
              <a:t>ha proposto questa sorta di algoritmo</a:t>
            </a:r>
            <a:r>
              <a:rPr lang="it-IT">
                <a:solidFill>
                  <a:srgbClr val="FF66CC"/>
                </a:solidFill>
              </a:rPr>
              <a:t> </a:t>
            </a:r>
          </a:p>
        </p:txBody>
      </p:sp>
      <p:sp>
        <p:nvSpPr>
          <p:cNvPr id="476163" name="Text Box 3"/>
          <p:cNvSpPr txBox="1">
            <a:spLocks noChangeArrowheads="1"/>
          </p:cNvSpPr>
          <p:nvPr/>
        </p:nvSpPr>
        <p:spPr bwMode="auto">
          <a:xfrm>
            <a:off x="371475" y="1628775"/>
            <a:ext cx="8448675" cy="831850"/>
          </a:xfrm>
          <a:prstGeom prst="rect">
            <a:avLst/>
          </a:prstGeom>
          <a:noFill/>
          <a:ln w="9525">
            <a:solidFill>
              <a:srgbClr val="336699"/>
            </a:solidFill>
            <a:miter lim="800000"/>
            <a:headEnd/>
            <a:tailEnd/>
          </a:ln>
          <a:effectLst/>
        </p:spPr>
        <p:txBody>
          <a:bodyPr>
            <a:spAutoFit/>
          </a:bodyPr>
          <a:lstStyle/>
          <a:p>
            <a:pPr algn="ctr" eaLnBrk="0" hangingPunct="0"/>
            <a:r>
              <a:rPr lang="it-IT">
                <a:solidFill>
                  <a:srgbClr val="003366"/>
                </a:solidFill>
                <a:latin typeface="Verdana" pitchFamily="34" charset="0"/>
              </a:rPr>
              <a:t>L’orticaria da contatto </a:t>
            </a:r>
            <a:r>
              <a:rPr lang="it-IT">
                <a:solidFill>
                  <a:srgbClr val="663300"/>
                </a:solidFill>
                <a:latin typeface="Verdana" pitchFamily="34" charset="0"/>
              </a:rPr>
              <a:t>(non associata a sintomi dopo la ingestione)</a:t>
            </a:r>
            <a:r>
              <a:rPr lang="it-IT">
                <a:solidFill>
                  <a:srgbClr val="003366"/>
                </a:solidFill>
                <a:latin typeface="Verdana" pitchFamily="34" charset="0"/>
              </a:rPr>
              <a:t> merita la dieta di esclusione?</a:t>
            </a:r>
          </a:p>
        </p:txBody>
      </p:sp>
      <p:sp>
        <p:nvSpPr>
          <p:cNvPr id="476164" name="Text Box 4"/>
          <p:cNvSpPr txBox="1">
            <a:spLocks noChangeArrowheads="1"/>
          </p:cNvSpPr>
          <p:nvPr/>
        </p:nvSpPr>
        <p:spPr bwMode="auto">
          <a:xfrm>
            <a:off x="3657600" y="2514600"/>
            <a:ext cx="1627188" cy="457200"/>
          </a:xfrm>
          <a:prstGeom prst="rect">
            <a:avLst/>
          </a:prstGeom>
          <a:noFill/>
          <a:ln w="9525">
            <a:noFill/>
            <a:miter lim="800000"/>
            <a:headEnd/>
            <a:tailEnd/>
          </a:ln>
          <a:effectLst/>
        </p:spPr>
        <p:txBody>
          <a:bodyPr>
            <a:spAutoFit/>
          </a:bodyPr>
          <a:lstStyle/>
          <a:p>
            <a:pPr eaLnBrk="0" hangingPunct="0"/>
            <a:r>
              <a:rPr lang="it-IT" b="1">
                <a:solidFill>
                  <a:srgbClr val="800000"/>
                </a:solidFill>
                <a:latin typeface="Verdana" pitchFamily="34" charset="0"/>
              </a:rPr>
              <a:t>dipende</a:t>
            </a:r>
            <a:endParaRPr lang="it-IT" b="1">
              <a:solidFill>
                <a:srgbClr val="FF66CC"/>
              </a:solidFill>
              <a:latin typeface="Verdana" pitchFamily="34" charset="0"/>
            </a:endParaRPr>
          </a:p>
        </p:txBody>
      </p:sp>
      <p:sp>
        <p:nvSpPr>
          <p:cNvPr id="476165" name="Text Box 5"/>
          <p:cNvSpPr txBox="1">
            <a:spLocks noChangeArrowheads="1"/>
          </p:cNvSpPr>
          <p:nvPr/>
        </p:nvSpPr>
        <p:spPr bwMode="auto">
          <a:xfrm>
            <a:off x="1187450" y="5867400"/>
            <a:ext cx="711200" cy="466725"/>
          </a:xfrm>
          <a:prstGeom prst="rect">
            <a:avLst/>
          </a:prstGeom>
          <a:noFill/>
          <a:ln w="9525">
            <a:solidFill>
              <a:srgbClr val="336699"/>
            </a:solidFill>
            <a:miter lim="800000"/>
            <a:headEnd/>
            <a:tailEnd/>
          </a:ln>
          <a:effectLst/>
        </p:spPr>
        <p:txBody>
          <a:bodyPr wrap="none">
            <a:spAutoFit/>
          </a:bodyPr>
          <a:lstStyle/>
          <a:p>
            <a:pPr eaLnBrk="0" hangingPunct="0"/>
            <a:r>
              <a:rPr lang="it-IT" b="1">
                <a:solidFill>
                  <a:srgbClr val="336600"/>
                </a:solidFill>
                <a:latin typeface="Verdana" pitchFamily="34" charset="0"/>
              </a:rPr>
              <a:t>NO</a:t>
            </a:r>
          </a:p>
        </p:txBody>
      </p:sp>
      <p:sp>
        <p:nvSpPr>
          <p:cNvPr id="476166" name="Text Box 6"/>
          <p:cNvSpPr txBox="1">
            <a:spLocks noChangeArrowheads="1"/>
          </p:cNvSpPr>
          <p:nvPr/>
        </p:nvSpPr>
        <p:spPr bwMode="auto">
          <a:xfrm>
            <a:off x="7235825" y="5867400"/>
            <a:ext cx="576263" cy="466725"/>
          </a:xfrm>
          <a:prstGeom prst="rect">
            <a:avLst/>
          </a:prstGeom>
          <a:noFill/>
          <a:ln w="9525">
            <a:solidFill>
              <a:srgbClr val="336699"/>
            </a:solidFill>
            <a:miter lim="800000"/>
            <a:headEnd/>
            <a:tailEnd/>
          </a:ln>
          <a:effectLst/>
        </p:spPr>
        <p:txBody>
          <a:bodyPr wrap="none">
            <a:spAutoFit/>
          </a:bodyPr>
          <a:lstStyle/>
          <a:p>
            <a:pPr eaLnBrk="0" hangingPunct="0"/>
            <a:r>
              <a:rPr lang="it-IT" b="1">
                <a:solidFill>
                  <a:srgbClr val="003366"/>
                </a:solidFill>
                <a:latin typeface="Verdana" pitchFamily="34" charset="0"/>
              </a:rPr>
              <a:t>SI</a:t>
            </a:r>
            <a:endParaRPr lang="it-IT" b="1">
              <a:solidFill>
                <a:srgbClr val="FFFF00"/>
              </a:solidFill>
              <a:latin typeface="Verdana" pitchFamily="34" charset="0"/>
            </a:endParaRPr>
          </a:p>
        </p:txBody>
      </p:sp>
      <p:sp>
        <p:nvSpPr>
          <p:cNvPr id="476167" name="Text Box 7"/>
          <p:cNvSpPr txBox="1">
            <a:spLocks noChangeArrowheads="1"/>
          </p:cNvSpPr>
          <p:nvPr/>
        </p:nvSpPr>
        <p:spPr bwMode="auto">
          <a:xfrm>
            <a:off x="4114800" y="3276600"/>
            <a:ext cx="914400" cy="457200"/>
          </a:xfrm>
          <a:prstGeom prst="rect">
            <a:avLst/>
          </a:prstGeom>
          <a:noFill/>
          <a:ln w="9525">
            <a:noFill/>
            <a:miter lim="800000"/>
            <a:headEnd/>
            <a:tailEnd/>
          </a:ln>
          <a:effectLst/>
        </p:spPr>
        <p:txBody>
          <a:bodyPr>
            <a:spAutoFit/>
          </a:bodyPr>
          <a:lstStyle/>
          <a:p>
            <a:pPr eaLnBrk="0" hangingPunct="0"/>
            <a:r>
              <a:rPr lang="it-IT">
                <a:solidFill>
                  <a:srgbClr val="CC0000"/>
                </a:solidFill>
                <a:latin typeface="Verdana" pitchFamily="34" charset="0"/>
              </a:rPr>
              <a:t>Eta’</a:t>
            </a:r>
            <a:endParaRPr lang="it-IT">
              <a:solidFill>
                <a:srgbClr val="66FFFF"/>
              </a:solidFill>
              <a:latin typeface="Verdana" pitchFamily="34" charset="0"/>
            </a:endParaRPr>
          </a:p>
        </p:txBody>
      </p:sp>
      <p:sp>
        <p:nvSpPr>
          <p:cNvPr id="476168" name="Text Box 8"/>
          <p:cNvSpPr txBox="1">
            <a:spLocks noChangeArrowheads="1"/>
          </p:cNvSpPr>
          <p:nvPr/>
        </p:nvSpPr>
        <p:spPr bwMode="auto">
          <a:xfrm>
            <a:off x="1763713" y="3343275"/>
            <a:ext cx="1073150" cy="396875"/>
          </a:xfrm>
          <a:prstGeom prst="rect">
            <a:avLst/>
          </a:prstGeom>
          <a:noFill/>
          <a:ln w="9525">
            <a:noFill/>
            <a:miter lim="800000"/>
            <a:headEnd/>
            <a:tailEnd/>
          </a:ln>
          <a:effectLst/>
        </p:spPr>
        <p:txBody>
          <a:bodyPr wrap="none">
            <a:spAutoFit/>
          </a:bodyPr>
          <a:lstStyle/>
          <a:p>
            <a:pPr eaLnBrk="0" hangingPunct="0"/>
            <a:r>
              <a:rPr lang="it-IT" sz="2000">
                <a:solidFill>
                  <a:srgbClr val="336600"/>
                </a:solidFill>
                <a:latin typeface="Verdana" pitchFamily="34" charset="0"/>
              </a:rPr>
              <a:t>grande</a:t>
            </a:r>
          </a:p>
        </p:txBody>
      </p:sp>
      <p:sp>
        <p:nvSpPr>
          <p:cNvPr id="476169" name="Text Box 9"/>
          <p:cNvSpPr txBox="1">
            <a:spLocks noChangeArrowheads="1"/>
          </p:cNvSpPr>
          <p:nvPr/>
        </p:nvSpPr>
        <p:spPr bwMode="auto">
          <a:xfrm>
            <a:off x="5795963" y="3343275"/>
            <a:ext cx="1054100" cy="396875"/>
          </a:xfrm>
          <a:prstGeom prst="rect">
            <a:avLst/>
          </a:prstGeom>
          <a:noFill/>
          <a:ln w="9525">
            <a:noFill/>
            <a:miter lim="800000"/>
            <a:headEnd/>
            <a:tailEnd/>
          </a:ln>
          <a:effectLst/>
        </p:spPr>
        <p:txBody>
          <a:bodyPr wrap="none">
            <a:spAutoFit/>
          </a:bodyPr>
          <a:lstStyle/>
          <a:p>
            <a:pPr eaLnBrk="0" hangingPunct="0"/>
            <a:r>
              <a:rPr lang="it-IT" sz="2000">
                <a:solidFill>
                  <a:srgbClr val="003366"/>
                </a:solidFill>
                <a:latin typeface="Verdana" pitchFamily="34" charset="0"/>
              </a:rPr>
              <a:t>piccolo</a:t>
            </a:r>
            <a:endParaRPr lang="it-IT" sz="2000">
              <a:solidFill>
                <a:srgbClr val="FFFF00"/>
              </a:solidFill>
              <a:latin typeface="Verdana" pitchFamily="34" charset="0"/>
            </a:endParaRPr>
          </a:p>
        </p:txBody>
      </p:sp>
      <p:sp>
        <p:nvSpPr>
          <p:cNvPr id="476170" name="Text Box 10"/>
          <p:cNvSpPr txBox="1">
            <a:spLocks noChangeArrowheads="1"/>
          </p:cNvSpPr>
          <p:nvPr/>
        </p:nvSpPr>
        <p:spPr bwMode="auto">
          <a:xfrm>
            <a:off x="3962400" y="4006850"/>
            <a:ext cx="1066800" cy="457200"/>
          </a:xfrm>
          <a:prstGeom prst="rect">
            <a:avLst/>
          </a:prstGeom>
          <a:noFill/>
          <a:ln w="9525">
            <a:noFill/>
            <a:miter lim="800000"/>
            <a:headEnd/>
            <a:tailEnd/>
          </a:ln>
          <a:effectLst/>
        </p:spPr>
        <p:txBody>
          <a:bodyPr>
            <a:spAutoFit/>
          </a:bodyPr>
          <a:lstStyle/>
          <a:p>
            <a:pPr eaLnBrk="0" hangingPunct="0"/>
            <a:r>
              <a:rPr lang="it-IT">
                <a:solidFill>
                  <a:srgbClr val="CC0000"/>
                </a:solidFill>
                <a:latin typeface="Verdana" pitchFamily="34" charset="0"/>
              </a:rPr>
              <a:t>Cute</a:t>
            </a:r>
          </a:p>
        </p:txBody>
      </p:sp>
      <p:sp>
        <p:nvSpPr>
          <p:cNvPr id="476171" name="Text Box 11"/>
          <p:cNvSpPr txBox="1">
            <a:spLocks noChangeArrowheads="1"/>
          </p:cNvSpPr>
          <p:nvPr/>
        </p:nvSpPr>
        <p:spPr bwMode="auto">
          <a:xfrm>
            <a:off x="1311275" y="4038600"/>
            <a:ext cx="1084263" cy="396875"/>
          </a:xfrm>
          <a:prstGeom prst="rect">
            <a:avLst/>
          </a:prstGeom>
          <a:noFill/>
          <a:ln w="9525">
            <a:noFill/>
            <a:miter lim="800000"/>
            <a:headEnd/>
            <a:tailEnd/>
          </a:ln>
          <a:effectLst/>
        </p:spPr>
        <p:txBody>
          <a:bodyPr wrap="none">
            <a:spAutoFit/>
          </a:bodyPr>
          <a:lstStyle/>
          <a:p>
            <a:pPr eaLnBrk="0" hangingPunct="0"/>
            <a:r>
              <a:rPr lang="it-IT" sz="2000">
                <a:solidFill>
                  <a:srgbClr val="336600"/>
                </a:solidFill>
                <a:latin typeface="Verdana" pitchFamily="34" charset="0"/>
              </a:rPr>
              <a:t>integra</a:t>
            </a:r>
            <a:endParaRPr lang="it-IT" sz="2000">
              <a:solidFill>
                <a:srgbClr val="FFFF00"/>
              </a:solidFill>
              <a:latin typeface="Verdana" pitchFamily="34" charset="0"/>
            </a:endParaRPr>
          </a:p>
        </p:txBody>
      </p:sp>
      <p:sp>
        <p:nvSpPr>
          <p:cNvPr id="476172" name="Text Box 12"/>
          <p:cNvSpPr txBox="1">
            <a:spLocks noChangeArrowheads="1"/>
          </p:cNvSpPr>
          <p:nvPr/>
        </p:nvSpPr>
        <p:spPr bwMode="auto">
          <a:xfrm>
            <a:off x="6300788" y="4037013"/>
            <a:ext cx="2578100" cy="396875"/>
          </a:xfrm>
          <a:prstGeom prst="rect">
            <a:avLst/>
          </a:prstGeom>
          <a:noFill/>
          <a:ln w="9525">
            <a:noFill/>
            <a:miter lim="800000"/>
            <a:headEnd/>
            <a:tailEnd/>
          </a:ln>
          <a:effectLst/>
        </p:spPr>
        <p:txBody>
          <a:bodyPr wrap="none">
            <a:spAutoFit/>
          </a:bodyPr>
          <a:lstStyle/>
          <a:p>
            <a:pPr eaLnBrk="0" hangingPunct="0"/>
            <a:r>
              <a:rPr lang="it-IT" sz="2000">
                <a:solidFill>
                  <a:srgbClr val="003366"/>
                </a:solidFill>
                <a:latin typeface="Verdana" pitchFamily="34" charset="0"/>
              </a:rPr>
              <a:t>lesionata (DA, etc)</a:t>
            </a:r>
          </a:p>
        </p:txBody>
      </p:sp>
      <p:sp>
        <p:nvSpPr>
          <p:cNvPr id="476173" name="Text Box 13"/>
          <p:cNvSpPr txBox="1">
            <a:spLocks noChangeArrowheads="1"/>
          </p:cNvSpPr>
          <p:nvPr/>
        </p:nvSpPr>
        <p:spPr bwMode="auto">
          <a:xfrm>
            <a:off x="2871788" y="4643438"/>
            <a:ext cx="3292475" cy="822325"/>
          </a:xfrm>
          <a:prstGeom prst="rect">
            <a:avLst/>
          </a:prstGeom>
          <a:noFill/>
          <a:ln w="9525">
            <a:noFill/>
            <a:miter lim="800000"/>
            <a:headEnd/>
            <a:tailEnd/>
          </a:ln>
          <a:effectLst/>
        </p:spPr>
        <p:txBody>
          <a:bodyPr wrap="none">
            <a:spAutoFit/>
          </a:bodyPr>
          <a:lstStyle/>
          <a:p>
            <a:pPr algn="ctr" eaLnBrk="0" hangingPunct="0"/>
            <a:r>
              <a:rPr lang="it-IT">
                <a:solidFill>
                  <a:schemeClr val="accent2"/>
                </a:solidFill>
                <a:latin typeface="Verdana" pitchFamily="34" charset="0"/>
              </a:rPr>
              <a:t>Precedente reazione</a:t>
            </a:r>
          </a:p>
          <a:p>
            <a:pPr algn="ctr" eaLnBrk="0" hangingPunct="0"/>
            <a:r>
              <a:rPr lang="it-IT">
                <a:solidFill>
                  <a:schemeClr val="accent2"/>
                </a:solidFill>
                <a:latin typeface="Verdana" pitchFamily="34" charset="0"/>
              </a:rPr>
              <a:t>sistemica</a:t>
            </a:r>
          </a:p>
        </p:txBody>
      </p:sp>
      <p:sp>
        <p:nvSpPr>
          <p:cNvPr id="476174" name="Text Box 14"/>
          <p:cNvSpPr txBox="1">
            <a:spLocks noChangeArrowheads="1"/>
          </p:cNvSpPr>
          <p:nvPr/>
        </p:nvSpPr>
        <p:spPr bwMode="auto">
          <a:xfrm>
            <a:off x="1092200" y="4826000"/>
            <a:ext cx="563563" cy="457200"/>
          </a:xfrm>
          <a:prstGeom prst="rect">
            <a:avLst/>
          </a:prstGeom>
          <a:noFill/>
          <a:ln w="9525">
            <a:noFill/>
            <a:miter lim="800000"/>
            <a:headEnd/>
            <a:tailEnd/>
          </a:ln>
          <a:effectLst/>
        </p:spPr>
        <p:txBody>
          <a:bodyPr wrap="none">
            <a:spAutoFit/>
          </a:bodyPr>
          <a:lstStyle/>
          <a:p>
            <a:pPr eaLnBrk="0" hangingPunct="0"/>
            <a:r>
              <a:rPr lang="it-IT">
                <a:solidFill>
                  <a:srgbClr val="336600"/>
                </a:solidFill>
                <a:latin typeface="Verdana" pitchFamily="34" charset="0"/>
              </a:rPr>
              <a:t>no</a:t>
            </a:r>
            <a:endParaRPr lang="it-IT">
              <a:solidFill>
                <a:srgbClr val="FFFF00"/>
              </a:solidFill>
              <a:latin typeface="Verdana" pitchFamily="34" charset="0"/>
            </a:endParaRPr>
          </a:p>
        </p:txBody>
      </p:sp>
      <p:sp>
        <p:nvSpPr>
          <p:cNvPr id="476175" name="Text Box 15"/>
          <p:cNvSpPr txBox="1">
            <a:spLocks noChangeArrowheads="1"/>
          </p:cNvSpPr>
          <p:nvPr/>
        </p:nvSpPr>
        <p:spPr bwMode="auto">
          <a:xfrm>
            <a:off x="7072313" y="4826000"/>
            <a:ext cx="534987" cy="457200"/>
          </a:xfrm>
          <a:prstGeom prst="rect">
            <a:avLst/>
          </a:prstGeom>
          <a:noFill/>
          <a:ln w="9525">
            <a:noFill/>
            <a:miter lim="800000"/>
            <a:headEnd/>
            <a:tailEnd/>
          </a:ln>
          <a:effectLst/>
        </p:spPr>
        <p:txBody>
          <a:bodyPr wrap="none">
            <a:spAutoFit/>
          </a:bodyPr>
          <a:lstStyle/>
          <a:p>
            <a:pPr eaLnBrk="0" hangingPunct="0"/>
            <a:r>
              <a:rPr lang="it-IT">
                <a:solidFill>
                  <a:srgbClr val="003366"/>
                </a:solidFill>
                <a:latin typeface="Verdana" pitchFamily="34" charset="0"/>
              </a:rPr>
              <a:t>si </a:t>
            </a:r>
          </a:p>
        </p:txBody>
      </p:sp>
      <p:grpSp>
        <p:nvGrpSpPr>
          <p:cNvPr id="476176" name="Group 16"/>
          <p:cNvGrpSpPr>
            <a:grpSpLocks/>
          </p:cNvGrpSpPr>
          <p:nvPr/>
        </p:nvGrpSpPr>
        <p:grpSpPr bwMode="auto">
          <a:xfrm>
            <a:off x="1908175" y="3068638"/>
            <a:ext cx="5184775" cy="2881312"/>
            <a:chOff x="2031" y="624"/>
            <a:chExt cx="1776" cy="2928"/>
          </a:xfrm>
        </p:grpSpPr>
        <p:sp>
          <p:nvSpPr>
            <p:cNvPr id="476177" name="AutoShape 17"/>
            <p:cNvSpPr>
              <a:spLocks noChangeArrowheads="1"/>
            </p:cNvSpPr>
            <p:nvPr/>
          </p:nvSpPr>
          <p:spPr bwMode="auto">
            <a:xfrm>
              <a:off x="2703" y="624"/>
              <a:ext cx="384" cy="576"/>
            </a:xfrm>
            <a:prstGeom prst="triangle">
              <a:avLst>
                <a:gd name="adj" fmla="val 50000"/>
              </a:avLst>
            </a:prstGeom>
            <a:noFill/>
            <a:ln w="9525">
              <a:solidFill>
                <a:schemeClr val="tx1"/>
              </a:solidFill>
              <a:miter lim="800000"/>
              <a:headEnd/>
              <a:tailEnd/>
            </a:ln>
            <a:effectLst/>
          </p:spPr>
          <p:txBody>
            <a:bodyPr wrap="none" anchor="ctr"/>
            <a:lstStyle/>
            <a:p>
              <a:endParaRPr lang="it-IT"/>
            </a:p>
          </p:txBody>
        </p:sp>
        <p:sp>
          <p:nvSpPr>
            <p:cNvPr id="476178" name="Line 18"/>
            <p:cNvSpPr>
              <a:spLocks noChangeShapeType="1"/>
            </p:cNvSpPr>
            <p:nvPr/>
          </p:nvSpPr>
          <p:spPr bwMode="auto">
            <a:xfrm flipH="1">
              <a:off x="2031" y="1200"/>
              <a:ext cx="672" cy="2256"/>
            </a:xfrm>
            <a:prstGeom prst="line">
              <a:avLst/>
            </a:prstGeom>
            <a:noFill/>
            <a:ln w="38100">
              <a:solidFill>
                <a:schemeClr val="tx1"/>
              </a:solidFill>
              <a:round/>
              <a:headEnd/>
              <a:tailEnd type="triangle" w="med" len="med"/>
            </a:ln>
            <a:effectLst/>
          </p:spPr>
          <p:txBody>
            <a:bodyPr/>
            <a:lstStyle/>
            <a:p>
              <a:endParaRPr lang="it-IT"/>
            </a:p>
          </p:txBody>
        </p:sp>
        <p:sp>
          <p:nvSpPr>
            <p:cNvPr id="476179" name="Line 19"/>
            <p:cNvSpPr>
              <a:spLocks noChangeShapeType="1"/>
            </p:cNvSpPr>
            <p:nvPr/>
          </p:nvSpPr>
          <p:spPr bwMode="auto">
            <a:xfrm>
              <a:off x="3087" y="1200"/>
              <a:ext cx="720" cy="2304"/>
            </a:xfrm>
            <a:prstGeom prst="line">
              <a:avLst/>
            </a:prstGeom>
            <a:noFill/>
            <a:ln w="38100">
              <a:solidFill>
                <a:schemeClr val="tx1"/>
              </a:solidFill>
              <a:round/>
              <a:headEnd/>
              <a:tailEnd type="triangle" w="med" len="med"/>
            </a:ln>
            <a:effectLst/>
          </p:spPr>
          <p:txBody>
            <a:bodyPr/>
            <a:lstStyle/>
            <a:p>
              <a:endParaRPr lang="it-IT"/>
            </a:p>
          </p:txBody>
        </p:sp>
        <p:sp>
          <p:nvSpPr>
            <p:cNvPr id="476180" name="Line 20"/>
            <p:cNvSpPr>
              <a:spLocks noChangeShapeType="1"/>
            </p:cNvSpPr>
            <p:nvPr/>
          </p:nvSpPr>
          <p:spPr bwMode="auto">
            <a:xfrm>
              <a:off x="2895" y="720"/>
              <a:ext cx="0" cy="2832"/>
            </a:xfrm>
            <a:prstGeom prst="line">
              <a:avLst/>
            </a:prstGeom>
            <a:noFill/>
            <a:ln w="9525" cap="rnd">
              <a:solidFill>
                <a:schemeClr val="tx1"/>
              </a:solidFill>
              <a:prstDash val="sysDot"/>
              <a:round/>
              <a:headEnd/>
              <a:tailEnd type="triangle" w="med" len="med"/>
            </a:ln>
            <a:effectLst/>
          </p:spPr>
          <p:txBody>
            <a:bodyPr/>
            <a:lstStyle/>
            <a:p>
              <a:endParaRPr lang="it-IT"/>
            </a:p>
          </p:txBody>
        </p:sp>
        <p:sp>
          <p:nvSpPr>
            <p:cNvPr id="476181" name="Line 21"/>
            <p:cNvSpPr>
              <a:spLocks noChangeShapeType="1"/>
            </p:cNvSpPr>
            <p:nvPr/>
          </p:nvSpPr>
          <p:spPr bwMode="auto">
            <a:xfrm flipH="1">
              <a:off x="2463" y="720"/>
              <a:ext cx="432" cy="2784"/>
            </a:xfrm>
            <a:prstGeom prst="line">
              <a:avLst/>
            </a:prstGeom>
            <a:noFill/>
            <a:ln w="9525" cap="rnd">
              <a:solidFill>
                <a:schemeClr val="tx1"/>
              </a:solidFill>
              <a:prstDash val="sysDot"/>
              <a:round/>
              <a:headEnd/>
              <a:tailEnd type="triangle" w="med" len="med"/>
            </a:ln>
            <a:effectLst/>
          </p:spPr>
          <p:txBody>
            <a:bodyPr/>
            <a:lstStyle/>
            <a:p>
              <a:endParaRPr lang="it-IT"/>
            </a:p>
          </p:txBody>
        </p:sp>
        <p:sp>
          <p:nvSpPr>
            <p:cNvPr id="476182" name="Line 22"/>
            <p:cNvSpPr>
              <a:spLocks noChangeShapeType="1"/>
            </p:cNvSpPr>
            <p:nvPr/>
          </p:nvSpPr>
          <p:spPr bwMode="auto">
            <a:xfrm>
              <a:off x="2895" y="768"/>
              <a:ext cx="432" cy="2784"/>
            </a:xfrm>
            <a:prstGeom prst="line">
              <a:avLst/>
            </a:prstGeom>
            <a:noFill/>
            <a:ln w="9525" cap="rnd">
              <a:solidFill>
                <a:schemeClr val="tx1"/>
              </a:solidFill>
              <a:prstDash val="sysDot"/>
              <a:round/>
              <a:headEnd/>
              <a:tailEnd type="triangle" w="med" len="med"/>
            </a:ln>
            <a:effectLst/>
          </p:spPr>
          <p:txBody>
            <a:bodyPr/>
            <a:lstStyle/>
            <a:p>
              <a:endParaRPr lang="it-IT"/>
            </a:p>
          </p:txBody>
        </p:sp>
      </p:gr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0914" name="Rectangle 2"/>
          <p:cNvSpPr>
            <a:spLocks noGrp="1" noChangeArrowheads="1"/>
          </p:cNvSpPr>
          <p:nvPr>
            <p:ph type="title"/>
          </p:nvPr>
        </p:nvSpPr>
        <p:spPr>
          <a:xfrm>
            <a:off x="685800" y="152400"/>
            <a:ext cx="7772400" cy="1143000"/>
          </a:xfrm>
        </p:spPr>
        <p:txBody>
          <a:bodyPr/>
          <a:lstStyle/>
          <a:p>
            <a:r>
              <a:rPr lang="it-IT"/>
              <a:t>Non lo faccio più, promesso</a:t>
            </a:r>
          </a:p>
        </p:txBody>
      </p:sp>
      <p:sp>
        <p:nvSpPr>
          <p:cNvPr id="550915" name="Rectangle 3"/>
          <p:cNvSpPr>
            <a:spLocks noGrp="1" noChangeArrowheads="1"/>
          </p:cNvSpPr>
          <p:nvPr>
            <p:ph type="body" idx="1"/>
          </p:nvPr>
        </p:nvSpPr>
        <p:spPr/>
        <p:txBody>
          <a:bodyPr/>
          <a:lstStyle/>
          <a:p>
            <a:r>
              <a:rPr lang="it-IT" sz="2400"/>
              <a:t>“ … ho proibito l’ingestione di proteine del latte vaccino ad entrambe (per Beda anche attraverso il latte materno) … “</a:t>
            </a:r>
          </a:p>
          <a:p>
            <a:endParaRPr lang="it-IT" sz="240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2" name="Rectangle 2"/>
          <p:cNvSpPr>
            <a:spLocks noGrp="1" noChangeArrowheads="1"/>
          </p:cNvSpPr>
          <p:nvPr>
            <p:ph type="title"/>
          </p:nvPr>
        </p:nvSpPr>
        <p:spPr>
          <a:xfrm>
            <a:off x="457200" y="228600"/>
            <a:ext cx="8229600" cy="1143000"/>
          </a:xfrm>
        </p:spPr>
        <p:txBody>
          <a:bodyPr/>
          <a:lstStyle/>
          <a:p>
            <a:r>
              <a:rPr lang="it-IT" sz="2800"/>
              <a:t>“Si gratta sempre e non dorme mai …”</a:t>
            </a:r>
          </a:p>
        </p:txBody>
      </p:sp>
      <p:sp>
        <p:nvSpPr>
          <p:cNvPr id="455683" name="Rectangle 3"/>
          <p:cNvSpPr>
            <a:spLocks noGrp="1" noChangeArrowheads="1"/>
          </p:cNvSpPr>
          <p:nvPr>
            <p:ph type="body" idx="1"/>
          </p:nvPr>
        </p:nvSpPr>
        <p:spPr>
          <a:xfrm>
            <a:off x="685800" y="1676400"/>
            <a:ext cx="7772400" cy="609600"/>
          </a:xfrm>
        </p:spPr>
        <p:txBody>
          <a:bodyPr/>
          <a:lstStyle/>
          <a:p>
            <a:r>
              <a:rPr lang="it-IT" sz="2000"/>
              <a:t>Si allude ? Si provoca ?</a:t>
            </a:r>
          </a:p>
        </p:txBody>
      </p:sp>
      <p:sp>
        <p:nvSpPr>
          <p:cNvPr id="455685" name="Text Box 5"/>
          <p:cNvSpPr txBox="1">
            <a:spLocks noChangeArrowheads="1"/>
          </p:cNvSpPr>
          <p:nvPr/>
        </p:nvSpPr>
        <p:spPr bwMode="auto">
          <a:xfrm>
            <a:off x="2339975" y="6092825"/>
            <a:ext cx="4953000" cy="396875"/>
          </a:xfrm>
          <a:prstGeom prst="rect">
            <a:avLst/>
          </a:prstGeom>
          <a:noFill/>
          <a:ln w="9525">
            <a:noFill/>
            <a:miter lim="800000"/>
            <a:headEnd/>
            <a:tailEnd/>
          </a:ln>
          <a:effectLst/>
        </p:spPr>
        <p:txBody>
          <a:bodyPr>
            <a:spAutoFit/>
          </a:bodyPr>
          <a:lstStyle/>
          <a:p>
            <a:pPr>
              <a:spcBef>
                <a:spcPct val="50000"/>
              </a:spcBef>
            </a:pPr>
            <a:r>
              <a:rPr lang="it-IT" sz="2000">
                <a:solidFill>
                  <a:srgbClr val="663300"/>
                </a:solidFill>
                <a:latin typeface="Verdana" pitchFamily="34" charset="0"/>
              </a:rPr>
              <a:t>Medico e Bambino, Ottobre 2004</a:t>
            </a:r>
          </a:p>
        </p:txBody>
      </p:sp>
      <p:pic>
        <p:nvPicPr>
          <p:cNvPr id="455686" name="Picture 6"/>
          <p:cNvPicPr>
            <a:picLocks noChangeAspect="1" noChangeArrowheads="1"/>
          </p:cNvPicPr>
          <p:nvPr/>
        </p:nvPicPr>
        <p:blipFill>
          <a:blip r:embed="rId2"/>
          <a:srcRect/>
          <a:stretch>
            <a:fillRect/>
          </a:stretch>
        </p:blipFill>
        <p:spPr bwMode="auto">
          <a:xfrm>
            <a:off x="762000" y="2514600"/>
            <a:ext cx="7924800" cy="277971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5442" name="Rectangle 2"/>
          <p:cNvSpPr>
            <a:spLocks noGrp="1" noChangeArrowheads="1"/>
          </p:cNvSpPr>
          <p:nvPr>
            <p:ph type="title"/>
          </p:nvPr>
        </p:nvSpPr>
        <p:spPr>
          <a:xfrm>
            <a:off x="1371600" y="228600"/>
            <a:ext cx="6553200" cy="838200"/>
          </a:xfrm>
        </p:spPr>
        <p:txBody>
          <a:bodyPr/>
          <a:lstStyle/>
          <a:p>
            <a:r>
              <a:rPr lang="it-IT"/>
              <a:t>Primo Scenario</a:t>
            </a:r>
          </a:p>
        </p:txBody>
      </p:sp>
      <p:sp>
        <p:nvSpPr>
          <p:cNvPr id="445443" name="Rectangle 3"/>
          <p:cNvSpPr>
            <a:spLocks noGrp="1" noChangeArrowheads="1"/>
          </p:cNvSpPr>
          <p:nvPr>
            <p:ph type="body" idx="1"/>
          </p:nvPr>
        </p:nvSpPr>
        <p:spPr>
          <a:xfrm>
            <a:off x="381000" y="1371600"/>
            <a:ext cx="8534400" cy="5029200"/>
          </a:xfrm>
        </p:spPr>
        <p:txBody>
          <a:bodyPr/>
          <a:lstStyle/>
          <a:p>
            <a:pPr algn="ctr">
              <a:buFontTx/>
              <a:buNone/>
            </a:pPr>
            <a:r>
              <a:rPr lang="it-IT" b="1">
                <a:solidFill>
                  <a:srgbClr val="006600"/>
                </a:solidFill>
              </a:rPr>
              <a:t>	</a:t>
            </a:r>
            <a:r>
              <a:rPr lang="it-IT" b="1">
                <a:solidFill>
                  <a:srgbClr val="663300"/>
                </a:solidFill>
              </a:rPr>
              <a:t>Il bambino ha “</a:t>
            </a:r>
            <a:r>
              <a:rPr lang="it-IT" b="1" u="sng">
                <a:solidFill>
                  <a:srgbClr val="663300"/>
                </a:solidFill>
              </a:rPr>
              <a:t>solamente</a:t>
            </a:r>
            <a:r>
              <a:rPr lang="it-IT" b="1">
                <a:solidFill>
                  <a:srgbClr val="663300"/>
                </a:solidFill>
              </a:rPr>
              <a:t>” una dermatite atopica senza altri segni e/o sintomi addebitabili ragionevolmente ad una allergia alimentare</a:t>
            </a:r>
          </a:p>
          <a:p>
            <a:endParaRPr lang="it-IT" b="1">
              <a:solidFill>
                <a:srgbClr val="663300"/>
              </a:solidFill>
            </a:endParaRPr>
          </a:p>
          <a:p>
            <a:r>
              <a:rPr lang="it-IT"/>
              <a:t>In questo bambino io valuto, insieme ai genitori, il peso e la difficoltà di una dieta di eliminazione </a:t>
            </a:r>
          </a:p>
          <a:p>
            <a:endParaRPr lang="it-IT"/>
          </a:p>
          <a:p>
            <a:r>
              <a:rPr lang="it-IT"/>
              <a:t>Verso la possibilità di controllo dell’ eczema tramite un approccio esclusivamente farmacologico </a:t>
            </a:r>
          </a:p>
          <a:p>
            <a:pPr lvl="1"/>
            <a:r>
              <a:rPr lang="it-IT">
                <a:solidFill>
                  <a:srgbClr val="333333"/>
                </a:solidFill>
              </a:rPr>
              <a:t>per esempio con un moderno cortisonico topico con un buon profilo di sicurezza ed efficacia</a:t>
            </a:r>
          </a:p>
          <a:p>
            <a:pPr lvl="1"/>
            <a:endParaRPr lang="it-IT">
              <a:solidFill>
                <a:srgbClr val="333333"/>
              </a:solidFill>
            </a:endParaRPr>
          </a:p>
          <a:p>
            <a:r>
              <a:rPr lang="it-IT"/>
              <a:t>Se il suddetto bilancio pende a favore del trattamento farmacologico esclusivo</a:t>
            </a:r>
          </a:p>
          <a:p>
            <a:pPr lvl="1"/>
            <a:r>
              <a:rPr lang="it-IT">
                <a:solidFill>
                  <a:srgbClr val="333333"/>
                </a:solidFill>
              </a:rPr>
              <a:t>a questo bambino io non faccio nessun test allergometrico né propongo alcuna dieta</a:t>
            </a:r>
          </a:p>
          <a:p>
            <a:pPr lvl="1"/>
            <a:endParaRPr lang="it-IT">
              <a:solidFill>
                <a:srgbClr val="333333"/>
              </a:solidFil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3634" name="Rectangle 2"/>
          <p:cNvSpPr>
            <a:spLocks noGrp="1" noChangeArrowheads="1"/>
          </p:cNvSpPr>
          <p:nvPr>
            <p:ph type="title"/>
          </p:nvPr>
        </p:nvSpPr>
        <p:spPr>
          <a:xfrm>
            <a:off x="914400" y="152400"/>
            <a:ext cx="7239000" cy="1247775"/>
          </a:xfrm>
        </p:spPr>
        <p:txBody>
          <a:bodyPr/>
          <a:lstStyle/>
          <a:p>
            <a:r>
              <a:rPr lang="it-IT" sz="2400"/>
              <a:t>Tra l’ altro la preoccupazione di una possibile AA quale fattore causale della DA nel proprio bambino è modulabile</a:t>
            </a:r>
          </a:p>
        </p:txBody>
      </p:sp>
      <p:sp>
        <p:nvSpPr>
          <p:cNvPr id="453635" name="Rectangle 3"/>
          <p:cNvSpPr>
            <a:spLocks noGrp="1" noChangeArrowheads="1"/>
          </p:cNvSpPr>
          <p:nvPr>
            <p:ph type="body" idx="1"/>
          </p:nvPr>
        </p:nvSpPr>
        <p:spPr>
          <a:xfrm>
            <a:off x="228600" y="1600200"/>
            <a:ext cx="8763000" cy="4343400"/>
          </a:xfrm>
        </p:spPr>
        <p:txBody>
          <a:bodyPr/>
          <a:lstStyle/>
          <a:p>
            <a:endParaRPr lang="en-US" sz="1400"/>
          </a:p>
          <a:p>
            <a:pPr algn="ctr">
              <a:buFontTx/>
              <a:buNone/>
            </a:pPr>
            <a:r>
              <a:rPr lang="en-US" sz="1600" b="1"/>
              <a:t>Thompson MM, Hanifin JM</a:t>
            </a:r>
          </a:p>
          <a:p>
            <a:pPr algn="ctr">
              <a:buFontTx/>
              <a:buNone/>
            </a:pPr>
            <a:r>
              <a:rPr lang="en-US" sz="1600" b="1">
                <a:solidFill>
                  <a:srgbClr val="663300"/>
                </a:solidFill>
              </a:rPr>
              <a:t>Effective therapy of childhood atopic dermatitis </a:t>
            </a:r>
          </a:p>
          <a:p>
            <a:pPr algn="ctr">
              <a:buFontTx/>
              <a:buNone/>
            </a:pPr>
            <a:r>
              <a:rPr lang="en-US" sz="1600" b="1">
                <a:solidFill>
                  <a:srgbClr val="663300"/>
                </a:solidFill>
              </a:rPr>
              <a:t>allays food allergy concerns</a:t>
            </a:r>
            <a:endParaRPr lang="en-US" sz="1600" b="1"/>
          </a:p>
          <a:p>
            <a:pPr algn="ctr">
              <a:buFontTx/>
              <a:buNone/>
            </a:pPr>
            <a:r>
              <a:rPr lang="en-US" sz="1600" b="1"/>
              <a:t>J Am Acad Dermatol 2005 Aug; 53 (Suppl 2): S214-9</a:t>
            </a:r>
            <a:endParaRPr lang="en-US" sz="1600" b="1">
              <a:solidFill>
                <a:srgbClr val="660066"/>
              </a:solidFill>
            </a:endParaRPr>
          </a:p>
          <a:p>
            <a:pPr algn="ctr">
              <a:buFontTx/>
              <a:buNone/>
            </a:pPr>
            <a:endParaRPr lang="en-US" sz="1600" b="1">
              <a:solidFill>
                <a:srgbClr val="660066"/>
              </a:solidFill>
            </a:endParaRPr>
          </a:p>
          <a:p>
            <a:r>
              <a:rPr lang="en-US" sz="1600"/>
              <a:t>During an open trial of topical tacrolimus …. 23 patients were enrolled</a:t>
            </a:r>
          </a:p>
          <a:p>
            <a:pPr lvl="1"/>
            <a:r>
              <a:rPr lang="en-US" b="1"/>
              <a:t>95% of parents felt that food allergy exacerbated their child's AD</a:t>
            </a:r>
          </a:p>
          <a:p>
            <a:pPr lvl="1"/>
            <a:endParaRPr lang="en-US"/>
          </a:p>
          <a:p>
            <a:r>
              <a:rPr lang="en-US" sz="1600"/>
              <a:t>Parental concern of food allergy decreased significantly from 7.7 to 4.0 on a 10 point scale (p &lt; 0.001). Additionally, </a:t>
            </a:r>
            <a:r>
              <a:rPr lang="en-US" sz="1600" b="1">
                <a:solidFill>
                  <a:srgbClr val="003300"/>
                </a:solidFill>
              </a:rPr>
              <a:t>estimated food reactions decreased by approximately 80%</a:t>
            </a:r>
            <a:r>
              <a:rPr lang="en-US" sz="1600"/>
              <a:t> during 1- and 6-month periods (p = 0.001)</a:t>
            </a:r>
          </a:p>
          <a:p>
            <a:pPr lvl="1"/>
            <a:endParaRPr lang="en-US"/>
          </a:p>
          <a:p>
            <a:r>
              <a:rPr lang="en-US" sz="1600"/>
              <a:t>Such therapy may encourage parents to refocus on direct skin care as the primary effort in AD therapy </a:t>
            </a:r>
            <a:endParaRPr lang="it-IT" sz="1600"/>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9714" name="Rectangle 2"/>
          <p:cNvSpPr>
            <a:spLocks noGrp="1" noChangeArrowheads="1"/>
          </p:cNvSpPr>
          <p:nvPr>
            <p:ph type="title"/>
          </p:nvPr>
        </p:nvSpPr>
        <p:spPr>
          <a:xfrm>
            <a:off x="304800" y="228600"/>
            <a:ext cx="8534400" cy="1600200"/>
          </a:xfrm>
        </p:spPr>
        <p:txBody>
          <a:bodyPr/>
          <a:lstStyle/>
          <a:p>
            <a:r>
              <a:rPr lang="it-IT"/>
              <a:t>Atopic eczema in children - 1</a:t>
            </a:r>
            <a:r>
              <a:rPr lang="it-IT" sz="1600"/>
              <a:t/>
            </a:r>
            <a:br>
              <a:rPr lang="it-IT" sz="1600"/>
            </a:br>
            <a:r>
              <a:rPr lang="it-IT" sz="1600"/>
              <a:t/>
            </a:r>
            <a:br>
              <a:rPr lang="it-IT" sz="1600"/>
            </a:br>
            <a:r>
              <a:rPr lang="it-IT" sz="1800">
                <a:solidFill>
                  <a:srgbClr val="663300"/>
                </a:solidFill>
              </a:rPr>
              <a:t>By the National Institute for Health and Clinical Excellence (NICE) </a:t>
            </a:r>
            <a:br>
              <a:rPr lang="it-IT" sz="1800">
                <a:solidFill>
                  <a:srgbClr val="663300"/>
                </a:solidFill>
              </a:rPr>
            </a:br>
            <a:r>
              <a:rPr lang="it-IT" sz="1800">
                <a:solidFill>
                  <a:srgbClr val="663300"/>
                </a:solidFill>
              </a:rPr>
              <a:t/>
            </a:r>
            <a:br>
              <a:rPr lang="it-IT" sz="1800">
                <a:solidFill>
                  <a:srgbClr val="663300"/>
                </a:solidFill>
              </a:rPr>
            </a:br>
            <a:r>
              <a:rPr lang="it-IT" sz="1800">
                <a:solidFill>
                  <a:srgbClr val="663300"/>
                </a:solidFill>
              </a:rPr>
              <a:t>December 2007</a:t>
            </a:r>
          </a:p>
        </p:txBody>
      </p:sp>
      <p:sp>
        <p:nvSpPr>
          <p:cNvPr id="499715" name="Rectangle 3"/>
          <p:cNvSpPr>
            <a:spLocks noGrp="1" noChangeArrowheads="1"/>
          </p:cNvSpPr>
          <p:nvPr>
            <p:ph type="body" idx="1"/>
          </p:nvPr>
        </p:nvSpPr>
        <p:spPr>
          <a:xfrm>
            <a:off x="685800" y="2209800"/>
            <a:ext cx="7772400" cy="3886200"/>
          </a:xfrm>
        </p:spPr>
        <p:txBody>
          <a:bodyPr/>
          <a:lstStyle/>
          <a:p>
            <a:pPr algn="ctr">
              <a:buFontTx/>
              <a:buNone/>
            </a:pPr>
            <a:r>
              <a:rPr lang="it-IT" b="1"/>
              <a:t>Recommendations for identification </a:t>
            </a:r>
          </a:p>
          <a:p>
            <a:pPr algn="ctr">
              <a:buFontTx/>
              <a:buNone/>
            </a:pPr>
            <a:r>
              <a:rPr lang="it-IT" b="1"/>
              <a:t>and management of trigger factors</a:t>
            </a:r>
          </a:p>
          <a:p>
            <a:pPr algn="ctr">
              <a:buFontTx/>
              <a:buNone/>
            </a:pPr>
            <a:endParaRPr lang="it-IT" b="1"/>
          </a:p>
          <a:p>
            <a:r>
              <a:rPr lang="it-IT"/>
              <a:t>When clinically assessing children with atopic eczema, healthcare professionals should seek to identify potential trigger factors including: </a:t>
            </a:r>
          </a:p>
          <a:p>
            <a:pPr lvl="1"/>
            <a:r>
              <a:rPr lang="it-IT"/>
              <a:t>irritants, for example soaps and detergents (including shampoos, bubble baths, showergels and washingup liquids)</a:t>
            </a:r>
          </a:p>
          <a:p>
            <a:pPr lvl="1"/>
            <a:r>
              <a:rPr lang="it-IT"/>
              <a:t>skin infections</a:t>
            </a:r>
          </a:p>
          <a:p>
            <a:pPr lvl="1"/>
            <a:r>
              <a:rPr lang="it-IT"/>
              <a:t>contact allergens</a:t>
            </a:r>
          </a:p>
          <a:p>
            <a:pPr lvl="1"/>
            <a:r>
              <a:rPr lang="it-IT" sz="2400" b="1"/>
              <a:t>food allergens</a:t>
            </a:r>
          </a:p>
          <a:p>
            <a:pPr lvl="1"/>
            <a:r>
              <a:rPr lang="it-IT"/>
              <a:t>inhalant allergens.</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8" name="Rectangle 2"/>
          <p:cNvSpPr>
            <a:spLocks noGrp="1" noChangeArrowheads="1"/>
          </p:cNvSpPr>
          <p:nvPr>
            <p:ph type="title"/>
          </p:nvPr>
        </p:nvSpPr>
        <p:spPr>
          <a:xfrm>
            <a:off x="304800" y="304800"/>
            <a:ext cx="8534400" cy="1600200"/>
          </a:xfrm>
        </p:spPr>
        <p:txBody>
          <a:bodyPr/>
          <a:lstStyle/>
          <a:p>
            <a:r>
              <a:rPr lang="it-IT"/>
              <a:t>Atopic eczema in children - 2</a:t>
            </a:r>
            <a:r>
              <a:rPr lang="it-IT" sz="1600"/>
              <a:t/>
            </a:r>
            <a:br>
              <a:rPr lang="it-IT" sz="1600"/>
            </a:br>
            <a:r>
              <a:rPr lang="it-IT" sz="1600"/>
              <a:t/>
            </a:r>
            <a:br>
              <a:rPr lang="it-IT" sz="1600"/>
            </a:br>
            <a:r>
              <a:rPr lang="it-IT" sz="1800">
                <a:solidFill>
                  <a:srgbClr val="663300"/>
                </a:solidFill>
              </a:rPr>
              <a:t>By the National Institute for Health and Clinical Excellence (NICE) </a:t>
            </a:r>
            <a:br>
              <a:rPr lang="it-IT" sz="1800">
                <a:solidFill>
                  <a:srgbClr val="663300"/>
                </a:solidFill>
              </a:rPr>
            </a:br>
            <a:r>
              <a:rPr lang="it-IT" sz="1800">
                <a:solidFill>
                  <a:srgbClr val="663300"/>
                </a:solidFill>
              </a:rPr>
              <a:t/>
            </a:r>
            <a:br>
              <a:rPr lang="it-IT" sz="1800">
                <a:solidFill>
                  <a:srgbClr val="663300"/>
                </a:solidFill>
              </a:rPr>
            </a:br>
            <a:r>
              <a:rPr lang="it-IT" sz="1800">
                <a:solidFill>
                  <a:srgbClr val="663300"/>
                </a:solidFill>
              </a:rPr>
              <a:t>December 2007</a:t>
            </a:r>
          </a:p>
        </p:txBody>
      </p:sp>
      <p:sp>
        <p:nvSpPr>
          <p:cNvPr id="500739" name="Rectangle 3"/>
          <p:cNvSpPr>
            <a:spLocks noGrp="1" noChangeArrowheads="1"/>
          </p:cNvSpPr>
          <p:nvPr>
            <p:ph type="body" idx="1"/>
          </p:nvPr>
        </p:nvSpPr>
        <p:spPr>
          <a:xfrm>
            <a:off x="685800" y="2514600"/>
            <a:ext cx="7772400" cy="3581400"/>
          </a:xfrm>
        </p:spPr>
        <p:txBody>
          <a:bodyPr/>
          <a:lstStyle/>
          <a:p>
            <a:r>
              <a:rPr lang="it-IT"/>
              <a:t>Healthcare professionals should consider a diagnosis of food allergy </a:t>
            </a:r>
          </a:p>
          <a:p>
            <a:endParaRPr lang="it-IT"/>
          </a:p>
          <a:p>
            <a:pPr lvl="1"/>
            <a:r>
              <a:rPr lang="it-IT">
                <a:solidFill>
                  <a:srgbClr val="333333"/>
                </a:solidFill>
              </a:rPr>
              <a:t>in children with atopic eczema who have reacted previously to a food with </a:t>
            </a:r>
            <a:r>
              <a:rPr lang="it-IT" b="1">
                <a:solidFill>
                  <a:srgbClr val="333333"/>
                </a:solidFill>
              </a:rPr>
              <a:t>immediate symptoms</a:t>
            </a:r>
          </a:p>
          <a:p>
            <a:pPr lvl="1"/>
            <a:endParaRPr lang="it-IT">
              <a:solidFill>
                <a:srgbClr val="333333"/>
              </a:solidFill>
            </a:endParaRPr>
          </a:p>
          <a:p>
            <a:pPr lvl="1"/>
            <a:r>
              <a:rPr lang="it-IT">
                <a:solidFill>
                  <a:srgbClr val="663300"/>
                </a:solidFill>
              </a:rPr>
              <a:t>or in infants and young children with moderate or severe atopic eczema that has </a:t>
            </a:r>
            <a:r>
              <a:rPr lang="it-IT" b="1">
                <a:solidFill>
                  <a:srgbClr val="663300"/>
                </a:solidFill>
              </a:rPr>
              <a:t>not been controlled</a:t>
            </a:r>
            <a:r>
              <a:rPr lang="it-IT">
                <a:solidFill>
                  <a:srgbClr val="663300"/>
                </a:solidFill>
              </a:rPr>
              <a:t> by optimum management </a:t>
            </a:r>
          </a:p>
          <a:p>
            <a:pPr lvl="1"/>
            <a:endParaRPr lang="it-IT">
              <a:solidFill>
                <a:srgbClr val="663300"/>
              </a:solidFill>
            </a:endParaRPr>
          </a:p>
          <a:p>
            <a:pPr lvl="1"/>
            <a:r>
              <a:rPr lang="it-IT">
                <a:solidFill>
                  <a:srgbClr val="333333"/>
                </a:solidFill>
              </a:rPr>
              <a:t>particularly if associated with gut dysmotility (colic, vomiting, altered bowel habit) or </a:t>
            </a:r>
            <a:r>
              <a:rPr lang="it-IT" b="1">
                <a:solidFill>
                  <a:srgbClr val="333333"/>
                </a:solidFill>
              </a:rPr>
              <a:t>failure to thrive</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18" name="Rectangle 2"/>
          <p:cNvSpPr>
            <a:spLocks noGrp="1" noChangeArrowheads="1"/>
          </p:cNvSpPr>
          <p:nvPr>
            <p:ph type="title"/>
          </p:nvPr>
        </p:nvSpPr>
        <p:spPr>
          <a:xfrm>
            <a:off x="684213" y="260350"/>
            <a:ext cx="7772400" cy="865188"/>
          </a:xfrm>
        </p:spPr>
        <p:txBody>
          <a:bodyPr/>
          <a:lstStyle/>
          <a:p>
            <a:r>
              <a:rPr lang="it-IT"/>
              <a:t>Curiosità</a:t>
            </a:r>
          </a:p>
        </p:txBody>
      </p:sp>
      <p:sp>
        <p:nvSpPr>
          <p:cNvPr id="546819" name="Rectangle 3"/>
          <p:cNvSpPr>
            <a:spLocks noGrp="1" noChangeArrowheads="1"/>
          </p:cNvSpPr>
          <p:nvPr>
            <p:ph type="body" idx="1"/>
          </p:nvPr>
        </p:nvSpPr>
        <p:spPr>
          <a:xfrm>
            <a:off x="304800" y="1676400"/>
            <a:ext cx="8610600" cy="2514600"/>
          </a:xfrm>
        </p:spPr>
        <p:txBody>
          <a:bodyPr/>
          <a:lstStyle/>
          <a:p>
            <a:r>
              <a:rPr lang="en-US"/>
              <a:t>The Red Umbilicus: A Diagnostic Sign of Cow’s Milk Protein Intolerance</a:t>
            </a:r>
          </a:p>
          <a:p>
            <a:pPr lvl="1"/>
            <a:r>
              <a:rPr lang="it-IT"/>
              <a:t>Iacono et al, JPGN 2006; 42:531-534</a:t>
            </a:r>
          </a:p>
          <a:p>
            <a:pPr lvl="1"/>
            <a:endParaRPr lang="it-IT"/>
          </a:p>
          <a:p>
            <a:pPr lvl="1"/>
            <a:endParaRPr lang="it-IT"/>
          </a:p>
          <a:p>
            <a:pPr lvl="1"/>
            <a:endParaRPr lang="it-IT"/>
          </a:p>
          <a:p>
            <a:pPr lvl="1" algn="ctr">
              <a:buFontTx/>
              <a:buNone/>
            </a:pPr>
            <a:r>
              <a:rPr lang="it-IT" sz="2400">
                <a:solidFill>
                  <a:srgbClr val="663300"/>
                </a:solidFill>
              </a:rPr>
              <a:t>“E quanto ancora la fantasia umana può generare”</a:t>
            </a:r>
          </a:p>
          <a:p>
            <a:pPr lvl="1" algn="ctr">
              <a:buFontTx/>
              <a:buNone/>
            </a:pPr>
            <a:endParaRPr lang="it-IT" sz="1800">
              <a:solidFill>
                <a:srgbClr val="336699"/>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ruttura predefinita">
  <a:themeElements>
    <a:clrScheme name="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ruttura predefinita">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Struttura predefinita">
  <a:themeElements>
    <a:clrScheme name="1_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truttura predefinita">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ruttura predefinit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truttura predefinit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truttura predefinit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6696</TotalTime>
  <Words>3133</Words>
  <Application>Microsoft PowerPoint</Application>
  <PresentationFormat>Presentazione su schermo (4:3)</PresentationFormat>
  <Paragraphs>443</Paragraphs>
  <Slides>46</Slides>
  <Notes>0</Notes>
  <HiddenSlides>5</HiddenSlides>
  <MMClips>0</MMClips>
  <ScaleCrop>false</ScaleCrop>
  <HeadingPairs>
    <vt:vector size="6" baseType="variant">
      <vt:variant>
        <vt:lpstr>Caratteri utilizzati</vt:lpstr>
      </vt:variant>
      <vt:variant>
        <vt:i4>5</vt:i4>
      </vt:variant>
      <vt:variant>
        <vt:lpstr>Modello struttura</vt:lpstr>
      </vt:variant>
      <vt:variant>
        <vt:i4>2</vt:i4>
      </vt:variant>
      <vt:variant>
        <vt:lpstr>Titoli diapositive</vt:lpstr>
      </vt:variant>
      <vt:variant>
        <vt:i4>46</vt:i4>
      </vt:variant>
    </vt:vector>
  </HeadingPairs>
  <TitlesOfParts>
    <vt:vector size="53" baseType="lpstr">
      <vt:lpstr>Times New Roman</vt:lpstr>
      <vt:lpstr>Verdana</vt:lpstr>
      <vt:lpstr>Arial</vt:lpstr>
      <vt:lpstr>Calibri</vt:lpstr>
      <vt:lpstr>Wingdings</vt:lpstr>
      <vt:lpstr>Struttura predefinita</vt:lpstr>
      <vt:lpstr>1_Struttura predefinita</vt:lpstr>
      <vt:lpstr>La Allergia alle  Proteine del Latte   Quando sospettarla  “Si gratta sempre e non dorme mai …”</vt:lpstr>
      <vt:lpstr>E invece…</vt:lpstr>
      <vt:lpstr>Che ce vò ?</vt:lpstr>
      <vt:lpstr>La Luce</vt:lpstr>
      <vt:lpstr>Un po’ più specifico ?</vt:lpstr>
      <vt:lpstr>Ancora meglio</vt:lpstr>
      <vt:lpstr>Guidelines for the diagnosis and management of cow’s milk protein allergy in infants   Yvan Vandenplas, Martin Brueton, Christophe Dupont, David Hill, Erika Isolauri, Sibylle Koletzko, Arnold P Oranje and Annamaria Staiano  Arch Dis Child 2007;92;902-908</vt:lpstr>
      <vt:lpstr>La Scala dell’ APLV</vt:lpstr>
      <vt:lpstr>Quando non devo sospettarla</vt:lpstr>
      <vt:lpstr>Minico, 14 mesi - 1</vt:lpstr>
      <vt:lpstr>Minico, 14 mesi - 2</vt:lpstr>
      <vt:lpstr>Minico, 14 mesi - 3</vt:lpstr>
      <vt:lpstr>Atreia, 6 anni</vt:lpstr>
      <vt:lpstr>Isaia, 5 anni, giunge da Potenza</vt:lpstr>
      <vt:lpstr>Giuda, 5 anni</vt:lpstr>
      <vt:lpstr>Lo dice anche Filippo Eigenmann, PAI 2007</vt:lpstr>
      <vt:lpstr>Quando non è chiaro se devo sospettarla, ma se lo faccio non è grave a patto di farlo bene</vt:lpstr>
      <vt:lpstr>MRGE e APLV da Diari ver. 2.004 - 1</vt:lpstr>
      <vt:lpstr>MRGE e APLV da Diari ver. 2.004 - 2</vt:lpstr>
      <vt:lpstr>Se la Diagnosi è corretta</vt:lpstr>
      <vt:lpstr>MRGE e diagnosi da Diari ver. 2.007</vt:lpstr>
      <vt:lpstr>Mi capita di vedere qualche bambino messo a dieta senza latte vaccino per stipsi cronica. Non ho mai visto che questo intervento migliori la stipsi. Ma c'è una possibilità che l'allergia al latte vaccino o l'eccesso di proteine del latte provochi stipsi persistente ? - 1</vt:lpstr>
      <vt:lpstr>Mi capita di vedere qualche bambino messo a dieta senza latte vaccino per stipsi cronica. Non ho mai visto che questo intervento migliori la stipsi. Ma c'è una possibilità che l'allergia al latte vaccino o l'eccesso di proteine del latte provochi stipsi persistente ? - 2</vt:lpstr>
      <vt:lpstr>Mi capita di vedere qualche bambino messo a dieta senza latte vaccino per stipsi cronica. Non ho mai visto che questo intervento migliori la stipsi. Ma c'è una possibilità che l'allergia al latte vaccino o l'eccesso di proteine del latte provochi stipsi persistente ? - 3</vt:lpstr>
      <vt:lpstr>LE COLICHE GASSOSE  Isabella Giuseppin et al, Medico e Bambino 2006</vt:lpstr>
      <vt:lpstr>Ematochezia - 1 Proctocolite allergica</vt:lpstr>
      <vt:lpstr>Sanguinamento rettale Proctocolite allergica</vt:lpstr>
      <vt:lpstr>Ematochezia - 3 Proctocolite allergica</vt:lpstr>
      <vt:lpstr>Asma</vt:lpstr>
      <vt:lpstr>Quando non è chiaro se devo sospettarla, ma se lo faccio non è grave a patto di farlo bene</vt:lpstr>
      <vt:lpstr>Quando devo veramente sospettarla, con o senza positività delle IgE specifiche, il pane quotidiano</vt:lpstr>
      <vt:lpstr>Quando devo veramente sospettarla, con o senza positività delle IgE specifiche, ma sono cose un po’ più rare</vt:lpstr>
      <vt:lpstr>Scott Sicherer, Pediatrics 2003 Jennifer Maloney, PAI 2007 - 1</vt:lpstr>
      <vt:lpstr>Scott Sicherer, Pediatrics 2003 Jennifer Maloney, PAI 2007 - 2</vt:lpstr>
      <vt:lpstr>Quando posso sospettarla, se proprio voglio, ma per il bambino non dovrebbe (quasi mai) cambiare nulla</vt:lpstr>
      <vt:lpstr>Beda e Tosca</vt:lpstr>
      <vt:lpstr>Gli scheletri nell’ armadio</vt:lpstr>
      <vt:lpstr>Diapositiva 38</vt:lpstr>
      <vt:lpstr>Diapositiva 39</vt:lpstr>
      <vt:lpstr>Non lo faccio più, promesso</vt:lpstr>
      <vt:lpstr>“Si gratta sempre e non dorme mai …”</vt:lpstr>
      <vt:lpstr>Primo Scenario</vt:lpstr>
      <vt:lpstr>Tra l’ altro la preoccupazione di una possibile AA quale fattore causale della DA nel proprio bambino è modulabile</vt:lpstr>
      <vt:lpstr>Atopic eczema in children - 1  By the National Institute for Health and Clinical Excellence (NICE)   December 2007</vt:lpstr>
      <vt:lpstr>Atopic eczema in children - 2  By the National Institute for Health and Clinical Excellence (NICE)   December 2007</vt:lpstr>
      <vt:lpstr>Curiosità</vt:lpstr>
    </vt:vector>
  </TitlesOfParts>
  <Company>XXY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di PowerPoint</dc:title>
  <dc:creator>XXY</dc:creator>
  <cp:lastModifiedBy>ucsc</cp:lastModifiedBy>
  <cp:revision>1140</cp:revision>
  <dcterms:created xsi:type="dcterms:W3CDTF">2003-11-14T20:01:47Z</dcterms:created>
  <dcterms:modified xsi:type="dcterms:W3CDTF">2009-09-03T17:09:34Z</dcterms:modified>
</cp:coreProperties>
</file>