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34" r:id="rId3"/>
    <p:sldId id="257" r:id="rId4"/>
    <p:sldId id="335" r:id="rId5"/>
    <p:sldId id="337" r:id="rId6"/>
    <p:sldId id="300" r:id="rId7"/>
    <p:sldId id="301" r:id="rId8"/>
    <p:sldId id="302" r:id="rId9"/>
    <p:sldId id="303" r:id="rId10"/>
    <p:sldId id="305" r:id="rId11"/>
    <p:sldId id="319" r:id="rId12"/>
    <p:sldId id="320" r:id="rId13"/>
    <p:sldId id="324" r:id="rId14"/>
    <p:sldId id="336" r:id="rId15"/>
    <p:sldId id="339" r:id="rId16"/>
    <p:sldId id="340" r:id="rId17"/>
    <p:sldId id="298" r:id="rId18"/>
    <p:sldId id="308" r:id="rId19"/>
    <p:sldId id="311" r:id="rId20"/>
    <p:sldId id="346" r:id="rId21"/>
    <p:sldId id="310" r:id="rId22"/>
    <p:sldId id="312" r:id="rId23"/>
    <p:sldId id="299" r:id="rId24"/>
    <p:sldId id="306" r:id="rId25"/>
    <p:sldId id="307" r:id="rId26"/>
    <p:sldId id="327" r:id="rId27"/>
    <p:sldId id="326" r:id="rId28"/>
    <p:sldId id="343" r:id="rId29"/>
    <p:sldId id="328" r:id="rId30"/>
    <p:sldId id="329" r:id="rId31"/>
    <p:sldId id="344" r:id="rId32"/>
    <p:sldId id="345" r:id="rId33"/>
    <p:sldId id="332" r:id="rId34"/>
    <p:sldId id="333" r:id="rId35"/>
    <p:sldId id="338" r:id="rId36"/>
    <p:sldId id="280" r:id="rId37"/>
    <p:sldId id="258" r:id="rId38"/>
    <p:sldId id="274" r:id="rId39"/>
    <p:sldId id="281" r:id="rId40"/>
    <p:sldId id="284" r:id="rId41"/>
    <p:sldId id="286" r:id="rId42"/>
    <p:sldId id="289" r:id="rId43"/>
    <p:sldId id="291" r:id="rId44"/>
    <p:sldId id="292" r:id="rId45"/>
    <p:sldId id="295" r:id="rId46"/>
    <p:sldId id="296" r:id="rId47"/>
    <p:sldId id="297" r:id="rId48"/>
    <p:sldId id="347" r:id="rId4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6" d="100"/>
          <a:sy n="56" d="100"/>
        </p:scale>
        <p:origin x="-9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9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BD5C91-E4B7-4604-AF6B-EA1CAB26BB76}"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9AEB11D4-8B02-4385-BEBE-3D007C36AE09}" type="slidenum">
              <a:rPr lang="it-IT" smtClean="0"/>
              <a:pPr/>
              <a:t>15</a:t>
            </a:fld>
            <a:endParaRPr lang="it-IT" smtClean="0"/>
          </a:p>
        </p:txBody>
      </p:sp>
      <p:sp>
        <p:nvSpPr>
          <p:cNvPr id="29698" name="Rectangle 2"/>
          <p:cNvSpPr>
            <a:spLocks noGrp="1" noRot="1" noChangeArrowheads="1" noTextEdit="1"/>
          </p:cNvSpPr>
          <p:nvPr>
            <p:ph type="sldImg"/>
          </p:nvPr>
        </p:nvSpPr>
        <p:spPr>
          <a:ln/>
        </p:spPr>
      </p:sp>
      <p:sp>
        <p:nvSpPr>
          <p:cNvPr id="29699"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9E953890-43F0-4E49-AD54-073D3A686863}" type="slidenum">
              <a:rPr lang="it-IT" smtClean="0"/>
              <a:pPr/>
              <a:t>42</a:t>
            </a:fld>
            <a:endParaRPr lang="it-IT" smtClean="0"/>
          </a:p>
        </p:txBody>
      </p:sp>
      <p:sp>
        <p:nvSpPr>
          <p:cNvPr id="66562" name="Rectangle 2"/>
          <p:cNvSpPr>
            <a:spLocks noGrp="1"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7C2B1072-D46A-476A-849B-B4E41AEBBF2B}" type="slidenum">
              <a:rPr lang="it-IT" smtClean="0"/>
              <a:pPr/>
              <a:t>43</a:t>
            </a:fld>
            <a:endParaRPr lang="it-IT" smtClean="0"/>
          </a:p>
        </p:txBody>
      </p:sp>
      <p:sp>
        <p:nvSpPr>
          <p:cNvPr id="68610" name="Rectangle 2"/>
          <p:cNvSpPr>
            <a:spLocks noGrp="1"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BD0BA106-09AC-44AF-999E-5A825376F3B8}" type="slidenum">
              <a:rPr lang="it-IT" smtClean="0"/>
              <a:pPr/>
              <a:t>44</a:t>
            </a:fld>
            <a:endParaRPr lang="it-IT" smtClean="0"/>
          </a:p>
        </p:txBody>
      </p:sp>
      <p:sp>
        <p:nvSpPr>
          <p:cNvPr id="70658" name="Rectangle 2"/>
          <p:cNvSpPr>
            <a:spLocks noGrp="1" noRo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28DB77AE-8B6F-44AE-A44A-FF5BBBC32442}" type="slidenum">
              <a:rPr lang="it-IT" smtClean="0"/>
              <a:pPr/>
              <a:t>45</a:t>
            </a:fld>
            <a:endParaRPr lang="it-IT" smtClean="0"/>
          </a:p>
        </p:txBody>
      </p:sp>
      <p:sp>
        <p:nvSpPr>
          <p:cNvPr id="72706" name="Rectangle 2"/>
          <p:cNvSpPr>
            <a:spLocks noGrp="1" noRot="1" noChangeArrowheads="1" noTextEdit="1"/>
          </p:cNvSpPr>
          <p:nvPr>
            <p:ph type="sldImg"/>
          </p:nvPr>
        </p:nvSpPr>
        <p:spPr>
          <a:ln/>
        </p:spPr>
      </p:sp>
      <p:sp>
        <p:nvSpPr>
          <p:cNvPr id="72707"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53D2D92A-D131-4B91-828C-6A04E17A15CC}" type="slidenum">
              <a:rPr lang="it-IT" smtClean="0"/>
              <a:pPr/>
              <a:t>46</a:t>
            </a:fld>
            <a:endParaRPr lang="it-IT" smtClean="0"/>
          </a:p>
        </p:txBody>
      </p:sp>
      <p:sp>
        <p:nvSpPr>
          <p:cNvPr id="74754" name="Rectangle 2"/>
          <p:cNvSpPr>
            <a:spLocks noGrp="1" noRot="1" noChangeArrowheads="1" noTextEdit="1"/>
          </p:cNvSpPr>
          <p:nvPr>
            <p:ph type="sldImg"/>
          </p:nvPr>
        </p:nvSpPr>
        <p:spPr>
          <a:ln/>
        </p:spPr>
      </p:sp>
      <p:sp>
        <p:nvSpPr>
          <p:cNvPr id="74755"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DF6DE309-AC0A-4008-BDF2-E79587E62617}" type="slidenum">
              <a:rPr lang="it-IT" smtClean="0"/>
              <a:pPr/>
              <a:t>47</a:t>
            </a:fld>
            <a:endParaRPr lang="it-IT" smtClean="0"/>
          </a:p>
        </p:txBody>
      </p:sp>
      <p:sp>
        <p:nvSpPr>
          <p:cNvPr id="76802" name="Rectangle 2"/>
          <p:cNvSpPr>
            <a:spLocks noGrp="1" noRot="1" noChangeArrowheads="1" noTextEdit="1"/>
          </p:cNvSpPr>
          <p:nvPr>
            <p:ph type="sldImg"/>
          </p:nvPr>
        </p:nvSpPr>
        <p:spPr>
          <a:ln/>
        </p:spPr>
      </p:sp>
      <p:sp>
        <p:nvSpPr>
          <p:cNvPr id="76803"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B1AE4ADF-D211-4C40-8E0D-53DAFDA66330}" type="slidenum">
              <a:rPr lang="it-IT" smtClean="0"/>
              <a:pPr/>
              <a:t>16</a:t>
            </a:fld>
            <a:endParaRPr lang="it-IT" smtClean="0"/>
          </a:p>
        </p:txBody>
      </p:sp>
      <p:sp>
        <p:nvSpPr>
          <p:cNvPr id="31746" name="Rectangle 2"/>
          <p:cNvSpPr>
            <a:spLocks noGrp="1" noRo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C35933E5-5C7B-4542-8E5D-6938549FE8B6}" type="slidenum">
              <a:rPr lang="it-IT" smtClean="0"/>
              <a:pPr/>
              <a:t>35</a:t>
            </a:fld>
            <a:endParaRPr lang="it-IT" smtClean="0"/>
          </a:p>
        </p:txBody>
      </p:sp>
      <p:sp>
        <p:nvSpPr>
          <p:cNvPr id="52226" name="Rectangle 2"/>
          <p:cNvSpPr>
            <a:spLocks noGrp="1" noRo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fld id="{B470C208-E2ED-472E-B8C3-C30F3C715F7E}" type="slidenum">
              <a:rPr lang="it-IT" smtClean="0"/>
              <a:pPr/>
              <a:t>36</a:t>
            </a:fld>
            <a:endParaRPr lang="it-IT" smtClean="0"/>
          </a:p>
        </p:txBody>
      </p:sp>
      <p:sp>
        <p:nvSpPr>
          <p:cNvPr id="54274" name="Rectangle 2"/>
          <p:cNvSpPr>
            <a:spLocks noGrp="1" noRo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1B0E768D-EC0A-44AD-A9E3-797817203D0F}" type="slidenum">
              <a:rPr lang="it-IT" smtClean="0"/>
              <a:pPr/>
              <a:t>37</a:t>
            </a:fld>
            <a:endParaRPr lang="it-IT" smtClean="0"/>
          </a:p>
        </p:txBody>
      </p:sp>
      <p:sp>
        <p:nvSpPr>
          <p:cNvPr id="56322" name="Rectangle 2"/>
          <p:cNvSpPr>
            <a:spLocks noGrp="1"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D9C11A88-BBE6-4FE1-991C-E8F80DBCC4D3}" type="slidenum">
              <a:rPr lang="it-IT" smtClean="0"/>
              <a:pPr/>
              <a:t>38</a:t>
            </a:fld>
            <a:endParaRPr lang="it-IT" smtClean="0"/>
          </a:p>
        </p:txBody>
      </p:sp>
      <p:sp>
        <p:nvSpPr>
          <p:cNvPr id="58370" name="Rectangle 2"/>
          <p:cNvSpPr>
            <a:spLocks noGrp="1"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329B2793-F29B-45D3-8236-1E9D102FA0A2}" type="slidenum">
              <a:rPr lang="it-IT" smtClean="0"/>
              <a:pPr/>
              <a:t>39</a:t>
            </a:fld>
            <a:endParaRPr lang="it-IT" smtClean="0"/>
          </a:p>
        </p:txBody>
      </p:sp>
      <p:sp>
        <p:nvSpPr>
          <p:cNvPr id="60418" name="Rectangle 2"/>
          <p:cNvSpPr>
            <a:spLocks noGrp="1"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fld id="{3329E8CE-C70E-45C8-A2B3-6AE9A01FCDA8}" type="slidenum">
              <a:rPr lang="it-IT" smtClean="0"/>
              <a:pPr/>
              <a:t>40</a:t>
            </a:fld>
            <a:endParaRPr lang="it-IT" smtClean="0"/>
          </a:p>
        </p:txBody>
      </p:sp>
      <p:sp>
        <p:nvSpPr>
          <p:cNvPr id="62466" name="Rectangle 2"/>
          <p:cNvSpPr>
            <a:spLocks noGrp="1"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fld id="{580C27B8-1453-4549-9D9A-ACD949617133}" type="slidenum">
              <a:rPr lang="it-IT" smtClean="0"/>
              <a:pPr/>
              <a:t>41</a:t>
            </a:fld>
            <a:endParaRPr lang="it-IT" smtClean="0"/>
          </a:p>
        </p:txBody>
      </p:sp>
      <p:sp>
        <p:nvSpPr>
          <p:cNvPr id="64514" name="Rectangle 2"/>
          <p:cNvSpPr>
            <a:spLocks noGrp="1"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976938C-F399-42CE-B982-A8CEA63F77D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22E28A9-BC82-4F54-A8B1-A83C7E56FF4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D023BCB-1A5D-4C98-8C8E-1B53BA3449C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idx="1"/>
          </p:nvPr>
        </p:nvSpPr>
        <p:spPr/>
        <p:txBody>
          <a:body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498E6D6-ADCD-4F38-8924-2EB4B4AE005D}"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C18B559-457A-4649-9F85-620091C93C53}"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793D100-EA24-4C53-A348-7AE1437C8AD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E475F948-7EEF-4812-8522-604C0A5E4D65}"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B91C10BC-E6DD-4BB7-B205-7AE71B002B3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80762DD-6C63-45B3-ADCE-BDF16F150A53}"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Fare clic per modificare stili del testo dello schema</a:t>
            </a:r>
          </a:p>
          <a:p>
            <a:pPr lvl="1"/>
            <a:r>
              <a:rPr lang="en-US"/>
              <a:t>Secondo livello</a:t>
            </a:r>
          </a:p>
          <a:p>
            <a:pPr lvl="2"/>
            <a:r>
              <a:rPr lang="en-US"/>
              <a:t>Terzo livello</a:t>
            </a:r>
          </a:p>
          <a:p>
            <a:pPr lvl="3"/>
            <a:r>
              <a:rPr lang="en-US"/>
              <a:t>Quarto livello</a:t>
            </a:r>
          </a:p>
          <a:p>
            <a:pPr lvl="4"/>
            <a:r>
              <a:rPr lang="en-US"/>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08C5FCB-7A97-4AB7-9237-B5F079506C0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E8BE4D1D-95D5-4B3E-8CE7-81E40AE7FCF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A7567BA-A9BE-4BCF-92DD-E228612B435E}" type="slidenum">
              <a:rPr lang="it-IT"/>
              <a:pPr>
                <a:defRPr/>
              </a:pPr>
              <a:t>‹N›</a:t>
            </a:fld>
            <a:endParaRPr lang="it-IT"/>
          </a:p>
        </p:txBody>
      </p:sp>
      <p:sp>
        <p:nvSpPr>
          <p:cNvPr id="1031" name="Text Box 7"/>
          <p:cNvSpPr txBox="1">
            <a:spLocks noChangeArrowheads="1"/>
          </p:cNvSpPr>
          <p:nvPr userDrawn="1"/>
        </p:nvSpPr>
        <p:spPr bwMode="auto">
          <a:xfrm>
            <a:off x="2535238" y="6329363"/>
            <a:ext cx="2165350" cy="366712"/>
          </a:xfrm>
          <a:prstGeom prst="rect">
            <a:avLst/>
          </a:prstGeom>
          <a:noFill/>
          <a:ln w="9525">
            <a:noFill/>
            <a:miter lim="800000"/>
            <a:headEnd/>
            <a:tailEnd/>
          </a:ln>
          <a:effectLst/>
        </p:spPr>
        <p:txBody>
          <a:bodyPr wrap="none">
            <a:spAutoFit/>
          </a:bodyPr>
          <a:lstStyle/>
          <a:p>
            <a:pPr>
              <a:defRPr/>
            </a:pPr>
            <a:r>
              <a:rPr lang="it-IT">
                <a:solidFill>
                  <a:srgbClr val="006600"/>
                </a:solidFill>
              </a:rPr>
              <a:t>www.apel.pediatri.it</a:t>
            </a:r>
          </a:p>
        </p:txBody>
      </p:sp>
      <p:sp>
        <p:nvSpPr>
          <p:cNvPr id="1032" name="Text Box 8"/>
          <p:cNvSpPr txBox="1">
            <a:spLocks noChangeArrowheads="1"/>
          </p:cNvSpPr>
          <p:nvPr userDrawn="1"/>
        </p:nvSpPr>
        <p:spPr bwMode="auto">
          <a:xfrm>
            <a:off x="5992813" y="6256338"/>
            <a:ext cx="2549525" cy="366712"/>
          </a:xfrm>
          <a:prstGeom prst="rect">
            <a:avLst/>
          </a:prstGeom>
          <a:noFill/>
          <a:ln w="9525">
            <a:noFill/>
            <a:miter lim="800000"/>
            <a:headEnd/>
            <a:tailEnd/>
          </a:ln>
          <a:effectLst/>
        </p:spPr>
        <p:txBody>
          <a:bodyPr wrap="none">
            <a:spAutoFit/>
          </a:bodyPr>
          <a:lstStyle/>
          <a:p>
            <a:pPr>
              <a:defRPr/>
            </a:pPr>
            <a:r>
              <a:rPr lang="it-IT">
                <a:solidFill>
                  <a:srgbClr val="006600"/>
                </a:solidFill>
              </a:rPr>
              <a:t>aferrand@fastwebnet.it</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www.focus.it/default.aspx"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noChangeArrowheads="1"/>
          </p:cNvPicPr>
          <p:nvPr/>
        </p:nvPicPr>
        <p:blipFill>
          <a:blip r:embed="rId2"/>
          <a:srcRect/>
          <a:stretch>
            <a:fillRect/>
          </a:stretch>
        </p:blipFill>
        <p:spPr bwMode="auto">
          <a:xfrm>
            <a:off x="0" y="0"/>
            <a:ext cx="3157538" cy="6453188"/>
          </a:xfrm>
          <a:prstGeom prst="rect">
            <a:avLst/>
          </a:prstGeom>
          <a:noFill/>
          <a:ln w="9525">
            <a:noFill/>
            <a:miter lim="800000"/>
            <a:headEnd/>
            <a:tailEnd/>
          </a:ln>
        </p:spPr>
      </p:pic>
      <p:sp>
        <p:nvSpPr>
          <p:cNvPr id="14338" name="Rectangle 5"/>
          <p:cNvSpPr>
            <a:spLocks noChangeArrowheads="1"/>
          </p:cNvSpPr>
          <p:nvPr/>
        </p:nvSpPr>
        <p:spPr bwMode="auto">
          <a:xfrm>
            <a:off x="3035300" y="823913"/>
            <a:ext cx="5943600" cy="1373187"/>
          </a:xfrm>
          <a:prstGeom prst="rect">
            <a:avLst/>
          </a:prstGeom>
          <a:noFill/>
          <a:ln w="9525">
            <a:noFill/>
            <a:miter lim="800000"/>
            <a:headEnd/>
            <a:tailEnd/>
          </a:ln>
        </p:spPr>
        <p:txBody>
          <a:bodyPr wrap="none" anchor="ctr">
            <a:spAutoFit/>
          </a:bodyPr>
          <a:lstStyle/>
          <a:p>
            <a:pPr algn="ctr"/>
            <a:r>
              <a:rPr lang="it-IT" sz="2800"/>
              <a:t>Conflitto di interesse in ambito ECM </a:t>
            </a:r>
          </a:p>
          <a:p>
            <a:pPr algn="ctr"/>
            <a:r>
              <a:rPr lang="it-IT" sz="2800"/>
              <a:t>e deontologia professionale </a:t>
            </a:r>
          </a:p>
          <a:p>
            <a:pPr algn="ctr"/>
            <a:r>
              <a:rPr lang="it-IT" sz="2800" b="1"/>
              <a:t>A. Ferrando</a:t>
            </a:r>
          </a:p>
        </p:txBody>
      </p:sp>
      <p:sp>
        <p:nvSpPr>
          <p:cNvPr id="2054" name="Text Box 6"/>
          <p:cNvSpPr txBox="1">
            <a:spLocks noChangeArrowheads="1"/>
          </p:cNvSpPr>
          <p:nvPr/>
        </p:nvSpPr>
        <p:spPr bwMode="auto">
          <a:xfrm>
            <a:off x="3143250" y="2997200"/>
            <a:ext cx="6000750" cy="2289175"/>
          </a:xfrm>
          <a:prstGeom prst="rect">
            <a:avLst/>
          </a:prstGeom>
          <a:noFill/>
          <a:ln w="9525">
            <a:noFill/>
            <a:miter lim="800000"/>
            <a:headEnd/>
            <a:tailEnd/>
          </a:ln>
        </p:spPr>
        <p:txBody>
          <a:bodyPr wrap="none">
            <a:spAutoFit/>
          </a:bodyPr>
          <a:lstStyle/>
          <a:p>
            <a:endParaRPr lang="it-IT" b="1">
              <a:solidFill>
                <a:srgbClr val="0000FF"/>
              </a:solidFill>
            </a:endParaRPr>
          </a:p>
          <a:p>
            <a:pPr>
              <a:buFontTx/>
              <a:buChar char="•"/>
            </a:pPr>
            <a:r>
              <a:rPr lang="it-IT" b="1">
                <a:solidFill>
                  <a:srgbClr val="0000FF"/>
                </a:solidFill>
                <a:latin typeface="Comic Sans MS" pitchFamily="66" charset="0"/>
              </a:rPr>
              <a:t>Vice Presidente Ordine dei Medici di Genova</a:t>
            </a:r>
          </a:p>
          <a:p>
            <a:pPr>
              <a:buFontTx/>
              <a:buChar char="•"/>
            </a:pPr>
            <a:r>
              <a:rPr lang="it-IT" b="1">
                <a:solidFill>
                  <a:srgbClr val="0000FF"/>
                </a:solidFill>
                <a:latin typeface="Comic Sans MS" pitchFamily="66" charset="0"/>
              </a:rPr>
              <a:t>Pres. Fed. Regionale Ordini dei Medici della Liguria</a:t>
            </a:r>
          </a:p>
          <a:p>
            <a:pPr>
              <a:buFontTx/>
              <a:buChar char="•"/>
            </a:pPr>
            <a:r>
              <a:rPr lang="it-IT" b="1">
                <a:solidFill>
                  <a:srgbClr val="0000FF"/>
                </a:solidFill>
                <a:latin typeface="Comic Sans MS" pitchFamily="66" charset="0"/>
              </a:rPr>
              <a:t>Past Pres. Soc.Italiana di Pediatria, sez. ligure</a:t>
            </a:r>
          </a:p>
          <a:p>
            <a:pPr>
              <a:buFontTx/>
              <a:buChar char="•"/>
            </a:pPr>
            <a:r>
              <a:rPr lang="it-IT" b="1">
                <a:solidFill>
                  <a:srgbClr val="0000FF"/>
                </a:solidFill>
                <a:latin typeface="Comic Sans MS" pitchFamily="66" charset="0"/>
              </a:rPr>
              <a:t>VicePres. Ass. Pediatri Extraospedalieri Liguri</a:t>
            </a:r>
          </a:p>
          <a:p>
            <a:pPr>
              <a:buFontTx/>
              <a:buChar char="•"/>
            </a:pPr>
            <a:r>
              <a:rPr lang="it-IT" b="1">
                <a:solidFill>
                  <a:srgbClr val="0000FF"/>
                </a:solidFill>
                <a:latin typeface="Comic Sans MS" pitchFamily="66" charset="0"/>
              </a:rPr>
              <a:t>Componente della Commissione Nazionale ECM</a:t>
            </a:r>
          </a:p>
          <a:p>
            <a:pPr>
              <a:buFontTx/>
              <a:buChar char="•"/>
            </a:pPr>
            <a:r>
              <a:rPr lang="it-IT" b="1">
                <a:solidFill>
                  <a:srgbClr val="0000FF"/>
                </a:solidFill>
                <a:latin typeface="Comic Sans MS" pitchFamily="66" charset="0"/>
              </a:rPr>
              <a:t>Componente della Commissione Regionale ECM</a:t>
            </a:r>
          </a:p>
          <a:p>
            <a:pPr>
              <a:buFontTx/>
              <a:buChar char="•"/>
            </a:pPr>
            <a:endParaRPr lang="it-I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54">
                                            <p:txEl>
                                              <p:pRg st="1" end="1"/>
                                            </p:txEl>
                                          </p:spTgt>
                                        </p:tgtEl>
                                        <p:attrNameLst>
                                          <p:attrName>style.visibility</p:attrName>
                                        </p:attrNameLst>
                                      </p:cBhvr>
                                      <p:to>
                                        <p:strVal val="visible"/>
                                      </p:to>
                                    </p:set>
                                    <p:anim to="" calcmode="lin" valueType="num">
                                      <p:cBhvr>
                                        <p:cTn id="7" dur="1" fill="hold"/>
                                        <p:tgtEl>
                                          <p:spTgt spid="2054">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4">
                                            <p:txEl>
                                              <p:pRg st="2" end="2"/>
                                            </p:txEl>
                                          </p:spTgt>
                                        </p:tgtEl>
                                        <p:attrNameLst>
                                          <p:attrName>style.visibility</p:attrName>
                                        </p:attrNameLst>
                                      </p:cBhvr>
                                      <p:to>
                                        <p:strVal val="visible"/>
                                      </p:to>
                                    </p:set>
                                    <p:anim to="" calcmode="lin" valueType="num">
                                      <p:cBhvr>
                                        <p:cTn id="10" dur="1" fill="hold"/>
                                        <p:tgtEl>
                                          <p:spTgt spid="2054">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xEl>
                                              <p:pRg st="3" end="3"/>
                                            </p:txEl>
                                          </p:spTgt>
                                        </p:tgtEl>
                                        <p:attrNameLst>
                                          <p:attrName>style.visibility</p:attrName>
                                        </p:attrNameLst>
                                      </p:cBhvr>
                                      <p:to>
                                        <p:strVal val="visible"/>
                                      </p:to>
                                    </p:set>
                                    <p:anim to="" calcmode="lin" valueType="num">
                                      <p:cBhvr>
                                        <p:cTn id="13" dur="1" fill="hold"/>
                                        <p:tgtEl>
                                          <p:spTgt spid="2054">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054">
                                            <p:txEl>
                                              <p:pRg st="4" end="4"/>
                                            </p:txEl>
                                          </p:spTgt>
                                        </p:tgtEl>
                                        <p:attrNameLst>
                                          <p:attrName>style.visibility</p:attrName>
                                        </p:attrNameLst>
                                      </p:cBhvr>
                                      <p:to>
                                        <p:strVal val="visible"/>
                                      </p:to>
                                    </p:set>
                                    <p:anim to="" calcmode="lin" valueType="num">
                                      <p:cBhvr>
                                        <p:cTn id="16" dur="1" fill="hold"/>
                                        <p:tgtEl>
                                          <p:spTgt spid="2054">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054">
                                            <p:txEl>
                                              <p:pRg st="5" end="5"/>
                                            </p:txEl>
                                          </p:spTgt>
                                        </p:tgtEl>
                                        <p:attrNameLst>
                                          <p:attrName>style.visibility</p:attrName>
                                        </p:attrNameLst>
                                      </p:cBhvr>
                                      <p:to>
                                        <p:strVal val="visible"/>
                                      </p:to>
                                    </p:set>
                                    <p:anim to="" calcmode="lin" valueType="num">
                                      <p:cBhvr>
                                        <p:cTn id="19" dur="1" fill="hold"/>
                                        <p:tgtEl>
                                          <p:spTgt spid="2054">
                                            <p:txEl>
                                              <p:pRg st="5" end="5"/>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054">
                                            <p:txEl>
                                              <p:pRg st="6" end="6"/>
                                            </p:txEl>
                                          </p:spTgt>
                                        </p:tgtEl>
                                        <p:attrNameLst>
                                          <p:attrName>style.visibility</p:attrName>
                                        </p:attrNameLst>
                                      </p:cBhvr>
                                      <p:to>
                                        <p:strVal val="visible"/>
                                      </p:to>
                                    </p:set>
                                    <p:anim to="" calcmode="lin" valueType="num">
                                      <p:cBhvr>
                                        <p:cTn id="22" dur="1" fill="hold"/>
                                        <p:tgtEl>
                                          <p:spTgt spid="2054">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2"/>
          <a:srcRect/>
          <a:stretch>
            <a:fillRect/>
          </a:stretch>
        </p:blipFill>
        <p:spPr bwMode="auto">
          <a:xfrm>
            <a:off x="0" y="2565400"/>
            <a:ext cx="9144000" cy="1239838"/>
          </a:xfrm>
          <a:prstGeom prst="rect">
            <a:avLst/>
          </a:prstGeom>
          <a:noFill/>
          <a:ln w="9525">
            <a:noFill/>
            <a:miter lim="800000"/>
            <a:headEnd/>
            <a:tailEnd/>
          </a:ln>
        </p:spPr>
      </p:pic>
      <p:pic>
        <p:nvPicPr>
          <p:cNvPr id="23554" name="Picture 5"/>
          <p:cNvPicPr>
            <a:picLocks noChangeAspect="1" noChangeArrowheads="1"/>
          </p:cNvPicPr>
          <p:nvPr/>
        </p:nvPicPr>
        <p:blipFill>
          <a:blip r:embed="rId3"/>
          <a:srcRect/>
          <a:stretch>
            <a:fillRect/>
          </a:stretch>
        </p:blipFill>
        <p:spPr bwMode="auto">
          <a:xfrm>
            <a:off x="971550" y="476250"/>
            <a:ext cx="7019925" cy="836613"/>
          </a:xfrm>
          <a:prstGeom prst="rect">
            <a:avLst/>
          </a:prstGeom>
          <a:noFill/>
          <a:ln w="9525">
            <a:noFill/>
            <a:miter lim="800000"/>
            <a:headEnd/>
            <a:tailEnd/>
          </a:ln>
        </p:spPr>
      </p:pic>
      <p:sp>
        <p:nvSpPr>
          <p:cNvPr id="23555" name="Rectangle 6"/>
          <p:cNvSpPr>
            <a:spLocks noChangeArrowheads="1"/>
          </p:cNvSpPr>
          <p:nvPr/>
        </p:nvSpPr>
        <p:spPr bwMode="auto">
          <a:xfrm>
            <a:off x="900113" y="1123950"/>
            <a:ext cx="2520950" cy="360363"/>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23556" name="Rectangle 7"/>
          <p:cNvSpPr>
            <a:spLocks noChangeArrowheads="1"/>
          </p:cNvSpPr>
          <p:nvPr/>
        </p:nvSpPr>
        <p:spPr bwMode="auto">
          <a:xfrm>
            <a:off x="6804025" y="3429000"/>
            <a:ext cx="2339975" cy="431800"/>
          </a:xfrm>
          <a:prstGeom prst="rect">
            <a:avLst/>
          </a:prstGeom>
          <a:solidFill>
            <a:schemeClr val="bg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684213" y="1700213"/>
            <a:ext cx="8135937" cy="3503612"/>
          </a:xfrm>
          <a:prstGeom prst="rect">
            <a:avLst/>
          </a:prstGeom>
          <a:noFill/>
          <a:ln w="9525">
            <a:noFill/>
            <a:miter lim="800000"/>
            <a:headEnd/>
            <a:tailEnd/>
          </a:ln>
        </p:spPr>
        <p:txBody>
          <a:bodyPr>
            <a:spAutoFit/>
          </a:bodyPr>
          <a:lstStyle/>
          <a:p>
            <a:r>
              <a:rPr lang="it-IT" sz="3200">
                <a:latin typeface="Comic Sans MS" pitchFamily="66" charset="0"/>
              </a:rPr>
              <a:t>Anche l’industria farmaceutica sembra  essere della stessa opinione. </a:t>
            </a:r>
          </a:p>
          <a:p>
            <a:r>
              <a:rPr lang="it-IT" sz="3200">
                <a:latin typeface="Comic Sans MS" pitchFamily="66" charset="0"/>
              </a:rPr>
              <a:t>Il 10 Luglio 2008 l’associazione degli Produttori Farmaceutici e della Ricerca americana, hanno annunciato nuove linee-guida che proibiscono regali di materiale non-educativo ai singoli medici.</a:t>
            </a:r>
          </a:p>
        </p:txBody>
      </p:sp>
      <p:pic>
        <p:nvPicPr>
          <p:cNvPr id="24578" name="Picture 4"/>
          <p:cNvPicPr>
            <a:picLocks noChangeAspect="1" noChangeArrowheads="1"/>
          </p:cNvPicPr>
          <p:nvPr/>
        </p:nvPicPr>
        <p:blipFill>
          <a:blip r:embed="rId2"/>
          <a:srcRect/>
          <a:stretch>
            <a:fillRect/>
          </a:stretch>
        </p:blipFill>
        <p:spPr bwMode="auto">
          <a:xfrm>
            <a:off x="971550" y="476250"/>
            <a:ext cx="7019925"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p:cNvSpPr>
          <p:nvPr/>
        </p:nvSpPr>
        <p:spPr bwMode="auto">
          <a:xfrm>
            <a:off x="323850" y="1989138"/>
            <a:ext cx="8569325" cy="3016250"/>
          </a:xfrm>
          <a:prstGeom prst="rect">
            <a:avLst/>
          </a:prstGeom>
          <a:noFill/>
          <a:ln w="9525">
            <a:noFill/>
            <a:miter lim="800000"/>
            <a:headEnd/>
            <a:tailEnd/>
          </a:ln>
        </p:spPr>
        <p:txBody>
          <a:bodyPr>
            <a:spAutoFit/>
          </a:bodyPr>
          <a:lstStyle/>
          <a:p>
            <a:r>
              <a:rPr lang="it-IT" sz="3200">
                <a:latin typeface="Comic Sans MS" pitchFamily="66" charset="0"/>
              </a:rPr>
              <a:t>Non esistono proprio altre opzioni alternative per il  supporto dell’ECM a parte i sussidi da parte dell’industria?</a:t>
            </a:r>
          </a:p>
          <a:p>
            <a:r>
              <a:rPr lang="it-IT" sz="3200">
                <a:latin typeface="Comic Sans MS" pitchFamily="66" charset="0"/>
              </a:rPr>
              <a:t>L’ECM non dovrebbe essere costosa come è adesso e ogni singolo medico dovrebbe pagare per il suo aggiornamento</a:t>
            </a:r>
          </a:p>
        </p:txBody>
      </p:sp>
      <p:pic>
        <p:nvPicPr>
          <p:cNvPr id="25602" name="Picture 3"/>
          <p:cNvPicPr>
            <a:picLocks noChangeAspect="1" noChangeArrowheads="1"/>
          </p:cNvPicPr>
          <p:nvPr/>
        </p:nvPicPr>
        <p:blipFill>
          <a:blip r:embed="rId2"/>
          <a:srcRect/>
          <a:stretch>
            <a:fillRect/>
          </a:stretch>
        </p:blipFill>
        <p:spPr bwMode="auto">
          <a:xfrm>
            <a:off x="1547813" y="908050"/>
            <a:ext cx="7019925"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179388" y="1844675"/>
            <a:ext cx="8424862" cy="2838450"/>
          </a:xfrm>
          <a:prstGeom prst="rect">
            <a:avLst/>
          </a:prstGeom>
          <a:noFill/>
          <a:ln w="9525">
            <a:noFill/>
            <a:miter lim="800000"/>
            <a:headEnd/>
            <a:tailEnd/>
          </a:ln>
        </p:spPr>
        <p:txBody>
          <a:bodyPr>
            <a:spAutoFit/>
          </a:bodyPr>
          <a:lstStyle/>
          <a:p>
            <a:r>
              <a:rPr lang="it-IT" sz="3600">
                <a:latin typeface="Comic Sans MS" pitchFamily="66" charset="0"/>
              </a:rPr>
              <a:t>la professione non dovrebbe dipendere dell’industria per nessuna ragione. </a:t>
            </a:r>
          </a:p>
          <a:p>
            <a:r>
              <a:rPr lang="it-IT" sz="3600">
                <a:latin typeface="Comic Sans MS" pitchFamily="66" charset="0"/>
              </a:rPr>
              <a:t>Per essere credibile la medicina deve essere libera da questo tipo di dipendenza;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3"/>
          <p:cNvPicPr>
            <a:picLocks noChangeAspect="1" noChangeArrowheads="1"/>
          </p:cNvPicPr>
          <p:nvPr/>
        </p:nvPicPr>
        <p:blipFill>
          <a:blip r:embed="rId2"/>
          <a:srcRect/>
          <a:stretch>
            <a:fillRect/>
          </a:stretch>
        </p:blipFill>
        <p:spPr bwMode="auto">
          <a:xfrm>
            <a:off x="1114425" y="0"/>
            <a:ext cx="8029575" cy="6896100"/>
          </a:xfrm>
          <a:prstGeom prst="rect">
            <a:avLst/>
          </a:prstGeom>
          <a:noFill/>
          <a:ln w="9525">
            <a:noFill/>
            <a:miter lim="800000"/>
            <a:headEnd/>
            <a:tailEnd/>
          </a:ln>
        </p:spPr>
      </p:pic>
      <p:sp>
        <p:nvSpPr>
          <p:cNvPr id="27650" name="Rectangle 14"/>
          <p:cNvSpPr>
            <a:spLocks noChangeArrowheads="1"/>
          </p:cNvSpPr>
          <p:nvPr/>
        </p:nvSpPr>
        <p:spPr bwMode="auto">
          <a:xfrm>
            <a:off x="1116013" y="2997200"/>
            <a:ext cx="2376487" cy="431800"/>
          </a:xfrm>
          <a:prstGeom prst="rect">
            <a:avLst/>
          </a:prstGeom>
          <a:solidFill>
            <a:schemeClr val="bg1"/>
          </a:solidFill>
          <a:ln w="9525">
            <a:noFill/>
            <a:miter lim="800000"/>
            <a:headEnd/>
            <a:tailEnd/>
          </a:ln>
        </p:spPr>
        <p:txBody>
          <a:bodyPr wrap="none" anchor="ctr"/>
          <a:lstStyle/>
          <a:p>
            <a:endParaRPr lang="it-IT"/>
          </a:p>
        </p:txBody>
      </p:sp>
      <p:sp>
        <p:nvSpPr>
          <p:cNvPr id="27651" name="Rectangle 15"/>
          <p:cNvSpPr>
            <a:spLocks noChangeArrowheads="1"/>
          </p:cNvSpPr>
          <p:nvPr/>
        </p:nvSpPr>
        <p:spPr bwMode="auto">
          <a:xfrm>
            <a:off x="4859338" y="4076700"/>
            <a:ext cx="73025" cy="73025"/>
          </a:xfrm>
          <a:prstGeom prst="rect">
            <a:avLst/>
          </a:prstGeom>
          <a:solidFill>
            <a:schemeClr val="accent1"/>
          </a:solidFill>
          <a:ln w="9525">
            <a:solidFill>
              <a:schemeClr val="tx1"/>
            </a:solidFill>
            <a:miter lim="800000"/>
            <a:headEnd/>
            <a:tailEnd/>
          </a:ln>
        </p:spPr>
        <p:txBody>
          <a:bodyPr wrap="none" anchor="ctr"/>
          <a:lstStyle/>
          <a:p>
            <a:endParaRPr lang="it-IT"/>
          </a:p>
        </p:txBody>
      </p:sp>
      <p:sp>
        <p:nvSpPr>
          <p:cNvPr id="27652" name="Rectangle 16"/>
          <p:cNvSpPr>
            <a:spLocks noChangeArrowheads="1"/>
          </p:cNvSpPr>
          <p:nvPr/>
        </p:nvSpPr>
        <p:spPr bwMode="auto">
          <a:xfrm>
            <a:off x="4932363" y="4149725"/>
            <a:ext cx="2663825" cy="574675"/>
          </a:xfrm>
          <a:prstGeom prst="rect">
            <a:avLst/>
          </a:prstGeom>
          <a:solidFill>
            <a:schemeClr val="bg1"/>
          </a:solidFill>
          <a:ln w="9525">
            <a:no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339725"/>
            <a:ext cx="9144000" cy="6618288"/>
          </a:xfrm>
          <a:prstGeom prst="rect">
            <a:avLst/>
          </a:prstGeom>
          <a:noFill/>
          <a:ln w="9525">
            <a:noFill/>
            <a:miter lim="800000"/>
            <a:headEnd/>
            <a:tailEnd/>
          </a:ln>
        </p:spPr>
        <p:txBody>
          <a:bodyPr bIns="0" anchor="ctr">
            <a:spAutoFit/>
          </a:bodyPr>
          <a:lstStyle/>
          <a:p>
            <a:r>
              <a:rPr lang="it-IT" sz="2400" b="1">
                <a:latin typeface="Times New Roman" pitchFamily="18" charset="0"/>
              </a:rPr>
              <a:t>SOCIETA’ ITALIANA DI PEDIATRIA – SEZ. LIGURE</a:t>
            </a:r>
          </a:p>
          <a:p>
            <a:r>
              <a:rPr lang="it-IT" sz="2400" b="1" i="1">
                <a:latin typeface="Times New Roman" pitchFamily="18" charset="0"/>
              </a:rPr>
              <a:t>Le riunioni si terranno nell’Aula Magna dell’ Istituto G.Gaslini</a:t>
            </a:r>
            <a:endParaRPr lang="it-IT" sz="2400" b="1">
              <a:latin typeface="Times New Roman" pitchFamily="18" charset="0"/>
            </a:endParaRPr>
          </a:p>
          <a:p>
            <a:r>
              <a:rPr lang="it-IT" sz="2400" b="1">
                <a:latin typeface="Times New Roman" pitchFamily="18" charset="0"/>
              </a:rPr>
              <a:t> </a:t>
            </a:r>
            <a:r>
              <a:rPr lang="it-IT" sz="2400" b="1" u="sng">
                <a:latin typeface="Times New Roman" pitchFamily="18" charset="0"/>
              </a:rPr>
              <a:t>“ PERCORSI DIAGNOSTICI TERAPEUTICI”</a:t>
            </a:r>
          </a:p>
          <a:p>
            <a:r>
              <a:rPr lang="it-IT" sz="2400">
                <a:latin typeface="Times New Roman" pitchFamily="18" charset="0"/>
              </a:rPr>
              <a:t>15 MARZO 2006: </a:t>
            </a:r>
          </a:p>
          <a:p>
            <a:r>
              <a:rPr lang="it-IT" sz="2400" b="1">
                <a:latin typeface="Times New Roman" pitchFamily="18" charset="0"/>
              </a:rPr>
              <a:t>COME MANGIA MIO FIGLIO: TROPPO, POCO, MALE ?</a:t>
            </a:r>
          </a:p>
          <a:p>
            <a:endParaRPr lang="it-IT" sz="2400">
              <a:latin typeface="Times New Roman" pitchFamily="18" charset="0"/>
            </a:endParaRPr>
          </a:p>
          <a:p>
            <a:r>
              <a:rPr lang="it-IT" sz="2400">
                <a:latin typeface="Times New Roman" pitchFamily="18" charset="0"/>
              </a:rPr>
              <a:t>5 APRILE 2006</a:t>
            </a:r>
          </a:p>
          <a:p>
            <a:r>
              <a:rPr lang="it-IT" sz="2400" b="1">
                <a:latin typeface="Times New Roman" pitchFamily="18" charset="0"/>
              </a:rPr>
              <a:t>PROBLEMI PRATICI DI CHIRURGIA: PARERI A CONFRONTO CHIRURGO-PEDIATRA</a:t>
            </a:r>
          </a:p>
          <a:p>
            <a:endParaRPr lang="it-IT" sz="2400">
              <a:latin typeface="Times New Roman" pitchFamily="18" charset="0"/>
            </a:endParaRPr>
          </a:p>
          <a:p>
            <a:r>
              <a:rPr lang="it-IT" sz="2400">
                <a:latin typeface="Times New Roman" pitchFamily="18" charset="0"/>
              </a:rPr>
              <a:t>MERCOLEDI’ 17 MAGGIO 2006</a:t>
            </a:r>
          </a:p>
          <a:p>
            <a:r>
              <a:rPr lang="it-IT" sz="2400" b="1">
                <a:latin typeface="Times New Roman" pitchFamily="18" charset="0"/>
              </a:rPr>
              <a:t>CONTINUITÀ ASSISTENZIALE: DAL NEONATOLOGO AL PEDIATRA DI FAMIGLIA</a:t>
            </a:r>
          </a:p>
          <a:p>
            <a:endParaRPr lang="it-IT" sz="2400">
              <a:latin typeface="Times New Roman" pitchFamily="18" charset="0"/>
            </a:endParaRPr>
          </a:p>
          <a:p>
            <a:r>
              <a:rPr lang="it-IT" sz="2400">
                <a:latin typeface="Times New Roman" pitchFamily="18" charset="0"/>
              </a:rPr>
              <a:t>MERCOLEDI’ 14 GIUGNO 2006</a:t>
            </a:r>
          </a:p>
          <a:p>
            <a:r>
              <a:rPr lang="it-IT" sz="2400" b="1">
                <a:latin typeface="Times New Roman" pitchFamily="18" charset="0"/>
              </a:rPr>
              <a:t>LA COMUNICAZIONE INTRAFAMILIARE e PATOLOGIE CORRELATE</a:t>
            </a:r>
          </a:p>
          <a:p>
            <a:pPr eaLnBrk="0" hangingPunct="0"/>
            <a:endParaRPr lang="it-IT" sz="2400" b="1">
              <a:latin typeface="Times New Roman" pitchFamily="18" charset="0"/>
            </a:endParaRPr>
          </a:p>
        </p:txBody>
      </p:sp>
      <p:sp>
        <p:nvSpPr>
          <p:cNvPr id="157699" name="WordArt 3"/>
          <p:cNvSpPr>
            <a:spLocks noChangeArrowheads="1" noChangeShapeType="1" noTextEdit="1"/>
          </p:cNvSpPr>
          <p:nvPr/>
        </p:nvSpPr>
        <p:spPr bwMode="auto">
          <a:xfrm rot="-1291117">
            <a:off x="1433513" y="3144838"/>
            <a:ext cx="6456362" cy="863600"/>
          </a:xfrm>
          <a:prstGeom prst="rect">
            <a:avLst/>
          </a:prstGeom>
        </p:spPr>
        <p:txBody>
          <a:bodyPr wrap="none" fromWordArt="1">
            <a:prstTxWarp prst="textDoubleWave1">
              <a:avLst>
                <a:gd name="adj1" fmla="val 6500"/>
                <a:gd name="adj2" fmla="val -528"/>
              </a:avLst>
            </a:prstTxWarp>
          </a:bodyPr>
          <a:lstStyle/>
          <a:p>
            <a:pPr algn="ctr"/>
            <a:r>
              <a:rPr lang="it-IT"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SENZA SPONSOR</a:t>
            </a:r>
          </a:p>
        </p:txBody>
      </p:sp>
      <p:pic>
        <p:nvPicPr>
          <p:cNvPr id="28675" name="Picture 4" descr="sip"/>
          <p:cNvPicPr>
            <a:picLocks noChangeAspect="1" noChangeArrowheads="1"/>
          </p:cNvPicPr>
          <p:nvPr/>
        </p:nvPicPr>
        <p:blipFill>
          <a:blip r:embed="rId3"/>
          <a:srcRect/>
          <a:stretch>
            <a:fillRect/>
          </a:stretch>
        </p:blipFill>
        <p:spPr bwMode="auto">
          <a:xfrm>
            <a:off x="8402638" y="0"/>
            <a:ext cx="741362" cy="738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additive="base">
                                        <p:cTn id="7" dur="500" fill="hold"/>
                                        <p:tgtEl>
                                          <p:spTgt spid="157699"/>
                                        </p:tgtEl>
                                        <p:attrNameLst>
                                          <p:attrName>ppt_x</p:attrName>
                                        </p:attrNameLst>
                                      </p:cBhvr>
                                      <p:tavLst>
                                        <p:tav tm="0">
                                          <p:val>
                                            <p:strVal val="#ppt_x"/>
                                          </p:val>
                                        </p:tav>
                                        <p:tav tm="100000">
                                          <p:val>
                                            <p:strVal val="#ppt_x"/>
                                          </p:val>
                                        </p:tav>
                                      </p:tavLst>
                                    </p:anim>
                                    <p:anim calcmode="lin" valueType="num">
                                      <p:cBhvr additive="base">
                                        <p:cTn id="8" dur="500" fill="hold"/>
                                        <p:tgtEl>
                                          <p:spTgt spid="1576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5769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p:bldP spid="15769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noChangeArrowheads="1"/>
          </p:cNvPicPr>
          <p:nvPr/>
        </p:nvPicPr>
        <p:blipFill>
          <a:blip r:embed="rId3"/>
          <a:srcRect t="7167" r="3662"/>
          <a:stretch>
            <a:fillRect/>
          </a:stretch>
        </p:blipFill>
        <p:spPr bwMode="auto">
          <a:xfrm>
            <a:off x="0" y="0"/>
            <a:ext cx="9144000" cy="6858000"/>
          </a:xfrm>
          <a:prstGeom prst="rect">
            <a:avLst/>
          </a:prstGeom>
          <a:noFill/>
          <a:ln w="9525">
            <a:noFill/>
            <a:miter lim="800000"/>
            <a:headEnd/>
            <a:tailEnd/>
          </a:ln>
        </p:spPr>
      </p:pic>
      <p:sp>
        <p:nvSpPr>
          <p:cNvPr id="159747" name="WordArt 3"/>
          <p:cNvSpPr>
            <a:spLocks noChangeArrowheads="1" noChangeShapeType="1" noTextEdit="1"/>
          </p:cNvSpPr>
          <p:nvPr/>
        </p:nvSpPr>
        <p:spPr bwMode="auto">
          <a:xfrm rot="-1291117">
            <a:off x="1433513" y="3144838"/>
            <a:ext cx="6456362" cy="863600"/>
          </a:xfrm>
          <a:prstGeom prst="rect">
            <a:avLst/>
          </a:prstGeom>
        </p:spPr>
        <p:txBody>
          <a:bodyPr wrap="none" fromWordArt="1">
            <a:prstTxWarp prst="textDoubleWave1">
              <a:avLst>
                <a:gd name="adj1" fmla="val 6500"/>
                <a:gd name="adj2" fmla="val -528"/>
              </a:avLst>
            </a:prstTxWarp>
          </a:bodyPr>
          <a:lstStyle/>
          <a:p>
            <a:pPr algn="ctr"/>
            <a:r>
              <a:rPr lang="it-IT"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SENZA SPONSOR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 calcmode="lin" valueType="num">
                                      <p:cBhvr additive="base">
                                        <p:cTn id="7" dur="500" fill="hold"/>
                                        <p:tgtEl>
                                          <p:spTgt spid="159747"/>
                                        </p:tgtEl>
                                        <p:attrNameLst>
                                          <p:attrName>ppt_x</p:attrName>
                                        </p:attrNameLst>
                                      </p:cBhvr>
                                      <p:tavLst>
                                        <p:tav tm="0">
                                          <p:val>
                                            <p:strVal val="#ppt_x"/>
                                          </p:val>
                                        </p:tav>
                                        <p:tav tm="100000">
                                          <p:val>
                                            <p:strVal val="#ppt_x"/>
                                          </p:val>
                                        </p:tav>
                                      </p:tavLst>
                                    </p:anim>
                                    <p:anim calcmode="lin" valueType="num">
                                      <p:cBhvr additive="base">
                                        <p:cTn id="8" dur="500" fill="hold"/>
                                        <p:tgtEl>
                                          <p:spTgt spid="1597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15974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noChangeArrowheads="1"/>
          </p:cNvPicPr>
          <p:nvPr/>
        </p:nvPicPr>
        <p:blipFill>
          <a:blip r:embed="rId2"/>
          <a:srcRect r="67061" b="24352"/>
          <a:stretch>
            <a:fillRect/>
          </a:stretch>
        </p:blipFill>
        <p:spPr bwMode="auto">
          <a:xfrm>
            <a:off x="0" y="0"/>
            <a:ext cx="5580063" cy="2566988"/>
          </a:xfrm>
          <a:prstGeom prst="rect">
            <a:avLst/>
          </a:prstGeom>
          <a:noFill/>
          <a:ln w="9525">
            <a:noFill/>
            <a:miter lim="800000"/>
            <a:headEnd/>
            <a:tailEnd/>
          </a:ln>
        </p:spPr>
      </p:pic>
      <p:pic>
        <p:nvPicPr>
          <p:cNvPr id="32770" name="Picture 5"/>
          <p:cNvPicPr>
            <a:picLocks noChangeAspect="1" noChangeArrowheads="1"/>
          </p:cNvPicPr>
          <p:nvPr/>
        </p:nvPicPr>
        <p:blipFill>
          <a:blip r:embed="rId2"/>
          <a:srcRect l="32544"/>
          <a:stretch>
            <a:fillRect/>
          </a:stretch>
        </p:blipFill>
        <p:spPr bwMode="auto">
          <a:xfrm>
            <a:off x="0" y="2781300"/>
            <a:ext cx="9144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468313" y="2422525"/>
            <a:ext cx="8351837" cy="3016250"/>
          </a:xfrm>
          <a:prstGeom prst="rect">
            <a:avLst/>
          </a:prstGeom>
          <a:noFill/>
          <a:ln w="9525">
            <a:noFill/>
            <a:miter lim="800000"/>
            <a:headEnd/>
            <a:tailEnd/>
          </a:ln>
        </p:spPr>
        <p:txBody>
          <a:bodyPr>
            <a:spAutoFit/>
          </a:bodyPr>
          <a:lstStyle/>
          <a:p>
            <a:r>
              <a:rPr lang="it-IT" sz="3200">
                <a:latin typeface="Comic Sans MS" pitchFamily="66" charset="0"/>
              </a:rPr>
              <a:t>I medici non possono più affidarsi alla letteratura medica per informazioni valide e affidabili. </a:t>
            </a:r>
          </a:p>
          <a:p>
            <a:r>
              <a:rPr lang="it-IT" sz="3200">
                <a:latin typeface="Comic Sans MS" pitchFamily="66" charset="0"/>
              </a:rPr>
              <a:t>Questo è quanto posso affermare al termine di due decadi di “editor” del  </a:t>
            </a:r>
            <a:r>
              <a:rPr lang="it-IT" sz="3200" i="1">
                <a:latin typeface="Comic Sans MS" pitchFamily="66" charset="0"/>
              </a:rPr>
              <a:t>New England Journal of Medicne</a:t>
            </a:r>
          </a:p>
        </p:txBody>
      </p:sp>
      <p:pic>
        <p:nvPicPr>
          <p:cNvPr id="33794" name="Picture 5"/>
          <p:cNvPicPr>
            <a:picLocks noChangeAspect="1" noChangeArrowheads="1"/>
          </p:cNvPicPr>
          <p:nvPr/>
        </p:nvPicPr>
        <p:blipFill>
          <a:blip r:embed="rId2"/>
          <a:srcRect r="67061" b="24352"/>
          <a:stretch>
            <a:fillRect/>
          </a:stretch>
        </p:blipFill>
        <p:spPr bwMode="auto">
          <a:xfrm>
            <a:off x="0" y="0"/>
            <a:ext cx="3635375" cy="1671638"/>
          </a:xfrm>
          <a:prstGeom prst="rect">
            <a:avLst/>
          </a:prstGeom>
          <a:noFill/>
          <a:ln w="9525">
            <a:noFill/>
            <a:miter lim="800000"/>
            <a:headEnd/>
            <a:tailEnd/>
          </a:ln>
        </p:spPr>
      </p:pic>
      <p:pic>
        <p:nvPicPr>
          <p:cNvPr id="33795" name="Picture 6"/>
          <p:cNvPicPr>
            <a:picLocks noChangeAspect="1" noChangeArrowheads="1"/>
          </p:cNvPicPr>
          <p:nvPr/>
        </p:nvPicPr>
        <p:blipFill>
          <a:blip r:embed="rId2"/>
          <a:srcRect l="32544" b="21541"/>
          <a:stretch>
            <a:fillRect/>
          </a:stretch>
        </p:blipFill>
        <p:spPr bwMode="auto">
          <a:xfrm>
            <a:off x="3132138" y="0"/>
            <a:ext cx="6011862" cy="1700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4"/>
          <p:cNvPicPr>
            <a:picLocks noChangeAspect="1" noChangeArrowheads="1"/>
          </p:cNvPicPr>
          <p:nvPr/>
        </p:nvPicPr>
        <p:blipFill>
          <a:blip r:embed="rId2"/>
          <a:srcRect/>
          <a:stretch>
            <a:fillRect/>
          </a:stretch>
        </p:blipFill>
        <p:spPr bwMode="auto">
          <a:xfrm>
            <a:off x="0" y="20638"/>
            <a:ext cx="9144000" cy="681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2"/>
          <a:srcRect/>
          <a:stretch>
            <a:fillRect/>
          </a:stretch>
        </p:blipFill>
        <p:spPr bwMode="auto">
          <a:xfrm>
            <a:off x="0" y="0"/>
            <a:ext cx="9144000"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p:cNvPicPr>
            <a:picLocks noChangeAspect="1" noChangeArrowheads="1"/>
          </p:cNvPicPr>
          <p:nvPr/>
        </p:nvPicPr>
        <p:blipFill>
          <a:blip r:embed="rId2"/>
          <a:srcRect/>
          <a:stretch>
            <a:fillRect/>
          </a:stretch>
        </p:blipFill>
        <p:spPr bwMode="auto">
          <a:xfrm>
            <a:off x="0" y="4763"/>
            <a:ext cx="9144000" cy="6850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p:cNvPicPr>
            <a:picLocks noChangeAspect="1" noChangeArrowheads="1"/>
          </p:cNvPicPr>
          <p:nvPr/>
        </p:nvPicPr>
        <p:blipFill>
          <a:blip r:embed="rId2"/>
          <a:srcRect l="31964"/>
          <a:stretch>
            <a:fillRect/>
          </a:stretch>
        </p:blipFill>
        <p:spPr bwMode="auto">
          <a:xfrm>
            <a:off x="0" y="2708275"/>
            <a:ext cx="9123363" cy="2439988"/>
          </a:xfrm>
          <a:prstGeom prst="rect">
            <a:avLst/>
          </a:prstGeom>
          <a:noFill/>
          <a:ln w="9525">
            <a:noFill/>
            <a:miter lim="800000"/>
            <a:headEnd/>
            <a:tailEnd/>
          </a:ln>
        </p:spPr>
      </p:pic>
      <p:pic>
        <p:nvPicPr>
          <p:cNvPr id="38914" name="Picture 5"/>
          <p:cNvPicPr>
            <a:picLocks noChangeAspect="1" noChangeArrowheads="1"/>
          </p:cNvPicPr>
          <p:nvPr/>
        </p:nvPicPr>
        <p:blipFill>
          <a:blip r:embed="rId2"/>
          <a:srcRect r="71585" b="14914"/>
          <a:stretch>
            <a:fillRect/>
          </a:stretch>
        </p:blipFill>
        <p:spPr bwMode="auto">
          <a:xfrm>
            <a:off x="1763713" y="260350"/>
            <a:ext cx="4140200" cy="225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
          <p:cNvSpPr>
            <a:spLocks noChangeArrowheads="1"/>
          </p:cNvSpPr>
          <p:nvPr/>
        </p:nvSpPr>
        <p:spPr bwMode="auto">
          <a:xfrm>
            <a:off x="250825" y="2060575"/>
            <a:ext cx="2665413" cy="431800"/>
          </a:xfrm>
          <a:prstGeom prst="rect">
            <a:avLst/>
          </a:prstGeom>
          <a:solidFill>
            <a:schemeClr val="bg1"/>
          </a:solidFill>
          <a:ln w="9525">
            <a:noFill/>
            <a:miter lim="800000"/>
            <a:headEnd/>
            <a:tailEnd/>
          </a:ln>
        </p:spPr>
        <p:txBody>
          <a:bodyPr wrap="none" anchor="ctr"/>
          <a:lstStyle/>
          <a:p>
            <a:endParaRPr lang="it-IT"/>
          </a:p>
        </p:txBody>
      </p:sp>
      <p:sp>
        <p:nvSpPr>
          <p:cNvPr id="39938" name="Rectangle 7"/>
          <p:cNvSpPr>
            <a:spLocks noChangeArrowheads="1"/>
          </p:cNvSpPr>
          <p:nvPr/>
        </p:nvSpPr>
        <p:spPr bwMode="auto">
          <a:xfrm>
            <a:off x="684213" y="3859213"/>
            <a:ext cx="2665412" cy="431800"/>
          </a:xfrm>
          <a:prstGeom prst="rect">
            <a:avLst/>
          </a:prstGeom>
          <a:solidFill>
            <a:schemeClr val="bg1"/>
          </a:solidFill>
          <a:ln w="9525">
            <a:noFill/>
            <a:miter lim="800000"/>
            <a:headEnd/>
            <a:tailEnd/>
          </a:ln>
        </p:spPr>
        <p:txBody>
          <a:bodyPr wrap="none" anchor="ctr"/>
          <a:lstStyle/>
          <a:p>
            <a:endParaRPr lang="it-IT"/>
          </a:p>
        </p:txBody>
      </p:sp>
      <p:pic>
        <p:nvPicPr>
          <p:cNvPr id="39939" name="Picture 8"/>
          <p:cNvPicPr>
            <a:picLocks noChangeAspect="1" noChangeArrowheads="1"/>
          </p:cNvPicPr>
          <p:nvPr/>
        </p:nvPicPr>
        <p:blipFill>
          <a:blip r:embed="rId2"/>
          <a:srcRect b="17686"/>
          <a:stretch>
            <a:fillRect/>
          </a:stretch>
        </p:blipFill>
        <p:spPr bwMode="auto">
          <a:xfrm>
            <a:off x="755650" y="260350"/>
            <a:ext cx="7848600" cy="1174750"/>
          </a:xfrm>
          <a:prstGeom prst="rect">
            <a:avLst/>
          </a:prstGeom>
          <a:noFill/>
          <a:ln w="9525">
            <a:noFill/>
            <a:miter lim="800000"/>
            <a:headEnd/>
            <a:tailEnd/>
          </a:ln>
        </p:spPr>
      </p:pic>
      <p:sp>
        <p:nvSpPr>
          <p:cNvPr id="39940" name="Rectangle 9"/>
          <p:cNvSpPr>
            <a:spLocks noChangeArrowheads="1"/>
          </p:cNvSpPr>
          <p:nvPr/>
        </p:nvSpPr>
        <p:spPr bwMode="auto">
          <a:xfrm>
            <a:off x="755650" y="1052513"/>
            <a:ext cx="2232025" cy="431800"/>
          </a:xfrm>
          <a:prstGeom prst="rect">
            <a:avLst/>
          </a:prstGeom>
          <a:solidFill>
            <a:schemeClr val="bg1"/>
          </a:solidFill>
          <a:ln w="9525">
            <a:noFill/>
            <a:miter lim="800000"/>
            <a:headEnd/>
            <a:tailEnd/>
          </a:ln>
        </p:spPr>
        <p:txBody>
          <a:bodyPr wrap="none" anchor="ctr"/>
          <a:lstStyle/>
          <a:p>
            <a:endParaRPr lang="it-IT"/>
          </a:p>
        </p:txBody>
      </p:sp>
      <p:sp>
        <p:nvSpPr>
          <p:cNvPr id="39941" name="Rectangle 10"/>
          <p:cNvSpPr>
            <a:spLocks noChangeArrowheads="1"/>
          </p:cNvSpPr>
          <p:nvPr/>
        </p:nvSpPr>
        <p:spPr bwMode="auto">
          <a:xfrm>
            <a:off x="179388" y="1557338"/>
            <a:ext cx="8964612" cy="5934075"/>
          </a:xfrm>
          <a:prstGeom prst="rect">
            <a:avLst/>
          </a:prstGeom>
          <a:noFill/>
          <a:ln w="9525">
            <a:noFill/>
            <a:miter lim="800000"/>
            <a:headEnd/>
            <a:tailEnd/>
          </a:ln>
        </p:spPr>
        <p:txBody>
          <a:bodyPr anchor="ctr">
            <a:spAutoFit/>
          </a:bodyPr>
          <a:lstStyle/>
          <a:p>
            <a:pPr marL="342900" indent="-342900">
              <a:buFontTx/>
              <a:buAutoNum type="arabicPeriod"/>
              <a:tabLst>
                <a:tab pos="457200" algn="l"/>
              </a:tabLst>
            </a:pPr>
            <a:r>
              <a:rPr lang="it-IT" sz="2400">
                <a:latin typeface="Comic Sans MS" pitchFamily="66" charset="0"/>
              </a:rPr>
              <a:t>Ampia letteratura ha dimostrato che regali, finanziamenti da parte delle industrie del farmaco hanno una influenza nei comportamenti prescrittivi dei medici.</a:t>
            </a:r>
          </a:p>
          <a:p>
            <a:pPr marL="342900" indent="-342900">
              <a:buFontTx/>
              <a:buAutoNum type="arabicPeriod"/>
              <a:tabLst>
                <a:tab pos="457200" algn="l"/>
              </a:tabLst>
            </a:pPr>
            <a:endParaRPr lang="it-IT" sz="2400">
              <a:latin typeface="Comic Sans MS" pitchFamily="66" charset="0"/>
            </a:endParaRPr>
          </a:p>
          <a:p>
            <a:pPr marL="342900" indent="-342900">
              <a:buFontTx/>
              <a:buAutoNum type="arabicPeriod"/>
              <a:tabLst>
                <a:tab pos="457200" algn="l"/>
              </a:tabLst>
            </a:pPr>
            <a:r>
              <a:rPr lang="it-IT" sz="2400">
                <a:latin typeface="Comic Sans MS" pitchFamily="66" charset="0"/>
              </a:rPr>
              <a:t>I media pubblicano con ampio risalto mal comportamenti da parte delle ditte del farmaco- comportamento del medico che va da false affermazioni all’induzione e promozione dell’uso dei farmaci.</a:t>
            </a:r>
          </a:p>
          <a:p>
            <a:pPr marL="342900" indent="-342900">
              <a:buFontTx/>
              <a:buAutoNum type="arabicPeriod"/>
              <a:tabLst>
                <a:tab pos="457200" algn="l"/>
              </a:tabLst>
            </a:pPr>
            <a:endParaRPr lang="it-IT" sz="2400">
              <a:latin typeface="Comic Sans MS" pitchFamily="66" charset="0"/>
            </a:endParaRPr>
          </a:p>
          <a:p>
            <a:pPr marL="342900" indent="-342900">
              <a:buFontTx/>
              <a:buAutoNum type="arabicPeriod"/>
              <a:tabLst>
                <a:tab pos="457200" algn="l"/>
              </a:tabLst>
            </a:pPr>
            <a:r>
              <a:rPr lang="it-IT" sz="2400">
                <a:latin typeface="Comic Sans MS" pitchFamily="66" charset="0"/>
              </a:rPr>
              <a:t>I movimenti dei consumatori hanno determinato cause, processi e multe di milioni di dollari. Dal 2000 al 2004 le ditte farmaceutiche sono state condannate a pagare approssimativamente 4 miliarrdidi USD in cause civili e penali. </a:t>
            </a:r>
          </a:p>
          <a:p>
            <a:pPr marL="342900" indent="-342900">
              <a:buFontTx/>
              <a:buAutoNum type="arabicPeriod"/>
              <a:tabLst>
                <a:tab pos="457200" algn="l"/>
              </a:tabLst>
            </a:pPr>
            <a:endParaRPr lang="it-IT" sz="2400">
              <a:latin typeface="Comic Sans MS" pitchFamily="66" charset="0"/>
            </a:endParaRPr>
          </a:p>
          <a:p>
            <a:pPr marL="342900" indent="-342900">
              <a:tabLst>
                <a:tab pos="457200" algn="l"/>
              </a:tabLst>
            </a:pPr>
            <a:r>
              <a:rPr lang="it-IT" sz="2400">
                <a:latin typeface="Comic Sans MS" pitchFamily="66" charset="0"/>
              </a:rPr>
              <a:t>    </a:t>
            </a:r>
            <a:endParaRPr lang="en-GB" sz="240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ChangeArrowheads="1"/>
          </p:cNvSpPr>
          <p:nvPr/>
        </p:nvSpPr>
        <p:spPr bwMode="auto">
          <a:xfrm>
            <a:off x="395288" y="1125538"/>
            <a:ext cx="8208962" cy="3811587"/>
          </a:xfrm>
          <a:prstGeom prst="rect">
            <a:avLst/>
          </a:prstGeom>
          <a:noFill/>
          <a:ln w="9525">
            <a:noFill/>
            <a:miter lim="800000"/>
            <a:headEnd/>
            <a:tailEnd/>
          </a:ln>
        </p:spPr>
        <p:txBody>
          <a:bodyPr>
            <a:spAutoFit/>
          </a:bodyPr>
          <a:lstStyle/>
          <a:p>
            <a:r>
              <a:rPr lang="it-IT" sz="2800">
                <a:latin typeface="Comic Sans MS" pitchFamily="66" charset="0"/>
              </a:rPr>
              <a:t>“……propose that industry funds for continuing medical education and travel to bona fide medical meetings should be distributed not by academic departments </a:t>
            </a:r>
            <a:r>
              <a:rPr lang="it-IT" sz="2800" b="1" u="sng">
                <a:latin typeface="Comic Sans MS" pitchFamily="66" charset="0"/>
              </a:rPr>
              <a:t>but from a central medical center office.</a:t>
            </a:r>
          </a:p>
          <a:p>
            <a:r>
              <a:rPr lang="it-IT" sz="2800">
                <a:latin typeface="Comic Sans MS" pitchFamily="66" charset="0"/>
              </a:rPr>
              <a:t>Both prohibit ghostwriting and differ only on speaker’s bureaus. </a:t>
            </a:r>
          </a:p>
          <a:p>
            <a:r>
              <a:rPr lang="it-IT" sz="2400">
                <a:latin typeface="Comic Sans MS" pitchFamily="66" charset="0"/>
              </a:rPr>
              <a:t>The ABIM-IMAP task force prohibits these activities; </a:t>
            </a:r>
          </a:p>
          <a:p>
            <a:r>
              <a:rPr lang="it-IT" sz="2400">
                <a:latin typeface="Comic Sans MS" pitchFamily="66" charset="0"/>
              </a:rPr>
              <a:t>the AAMC proposals “strongly discourage” them.</a:t>
            </a:r>
          </a:p>
        </p:txBody>
      </p:sp>
      <p:sp>
        <p:nvSpPr>
          <p:cNvPr id="40962" name="Rectangle 5"/>
          <p:cNvSpPr>
            <a:spLocks noChangeArrowheads="1"/>
          </p:cNvSpPr>
          <p:nvPr/>
        </p:nvSpPr>
        <p:spPr bwMode="auto">
          <a:xfrm>
            <a:off x="1547813" y="5589588"/>
            <a:ext cx="6480175" cy="915987"/>
          </a:xfrm>
          <a:prstGeom prst="rect">
            <a:avLst/>
          </a:prstGeom>
          <a:noFill/>
          <a:ln w="9525">
            <a:noFill/>
            <a:miter lim="800000"/>
            <a:headEnd/>
            <a:tailEnd/>
          </a:ln>
        </p:spPr>
        <p:txBody>
          <a:bodyPr>
            <a:spAutoFit/>
          </a:bodyPr>
          <a:lstStyle/>
          <a:p>
            <a:r>
              <a:rPr lang="it-IT"/>
              <a:t>ABIM: American Board of Internal Medicine Foundation</a:t>
            </a:r>
          </a:p>
          <a:p>
            <a:r>
              <a:rPr lang="it-IT"/>
              <a:t>IMAP: Institute on Medicine as a Profession </a:t>
            </a:r>
          </a:p>
          <a:p>
            <a:r>
              <a:rPr lang="it-IT"/>
              <a:t>AAMC: Association of American Medical Colleges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
          <p:cNvSpPr>
            <a:spLocks noChangeArrowheads="1"/>
          </p:cNvSpPr>
          <p:nvPr/>
        </p:nvSpPr>
        <p:spPr bwMode="auto">
          <a:xfrm>
            <a:off x="381000" y="1916113"/>
            <a:ext cx="8763000" cy="4271962"/>
          </a:xfrm>
          <a:prstGeom prst="rect">
            <a:avLst/>
          </a:prstGeom>
          <a:noFill/>
          <a:ln w="9525">
            <a:noFill/>
            <a:miter lim="800000"/>
            <a:headEnd/>
            <a:tailEnd/>
          </a:ln>
        </p:spPr>
        <p:txBody>
          <a:bodyPr wrap="none" anchor="ctr">
            <a:spAutoFit/>
          </a:bodyPr>
          <a:lstStyle/>
          <a:p>
            <a:pPr algn="ctr"/>
            <a:r>
              <a:rPr lang="it-IT"/>
              <a:t>Published 22 August 2008, doi:10.1136/bmj.a119</a:t>
            </a:r>
            <a:br>
              <a:rPr lang="it-IT"/>
            </a:br>
            <a:r>
              <a:rPr lang="it-IT" b="1"/>
              <a:t>Cite this as:</a:t>
            </a:r>
            <a:r>
              <a:rPr lang="it-IT"/>
              <a:t> BMJ 2008;337:a119 </a:t>
            </a:r>
            <a:endParaRPr lang="it-IT" b="1"/>
          </a:p>
          <a:p>
            <a:pPr algn="ctr"/>
            <a:r>
              <a:rPr lang="it-IT" b="1"/>
              <a:t>Editorials</a:t>
            </a:r>
          </a:p>
          <a:p>
            <a:pPr algn="ctr"/>
            <a:endParaRPr lang="it-IT" b="1"/>
          </a:p>
          <a:p>
            <a:pPr algn="ctr"/>
            <a:r>
              <a:rPr lang="it-IT" sz="2800" b="1"/>
              <a:t>Continuing medical education in the 21st century</a:t>
            </a:r>
          </a:p>
          <a:p>
            <a:pPr algn="ctr"/>
            <a:r>
              <a:rPr lang="it-IT" sz="2800"/>
              <a:t>Needs to recapture professionalism in lifelong learning</a:t>
            </a:r>
          </a:p>
          <a:p>
            <a:pPr algn="ctr"/>
            <a:endParaRPr lang="it-IT" sz="2800"/>
          </a:p>
          <a:p>
            <a:pPr algn="ctr"/>
            <a:endParaRPr lang="it-IT" sz="2800"/>
          </a:p>
          <a:p>
            <a:pPr algn="ctr"/>
            <a:r>
              <a:rPr lang="it-IT"/>
              <a:t> </a:t>
            </a:r>
            <a:r>
              <a:rPr lang="it-IT" b="1"/>
              <a:t>Robert F Woollard</a:t>
            </a:r>
            <a:r>
              <a:rPr lang="it-IT"/>
              <a:t>, </a:t>
            </a:r>
            <a:r>
              <a:rPr lang="it-IT" i="1"/>
              <a:t>Royal Canadian Legion professor and head</a:t>
            </a:r>
            <a:r>
              <a:rPr lang="it-IT"/>
              <a:t> </a:t>
            </a:r>
          </a:p>
          <a:p>
            <a:pPr algn="ctr"/>
            <a:r>
              <a:rPr lang="it-IT"/>
              <a:t>UBC Department of Family Practice, Vancouver, BC, Canada V6T 1Z3 </a:t>
            </a:r>
          </a:p>
          <a:p>
            <a:pPr algn="ctr"/>
            <a:r>
              <a:rPr lang="it-IT"/>
              <a:t>woollard@familymed.ubc.ca</a:t>
            </a:r>
          </a:p>
          <a:p>
            <a:pPr algn="ctr"/>
            <a:r>
              <a:rPr lang="it-IT"/>
              <a:t> </a:t>
            </a:r>
            <a:br>
              <a:rPr lang="it-IT"/>
            </a:br>
            <a:endParaRPr lang="it-IT"/>
          </a:p>
        </p:txBody>
      </p:sp>
      <p:pic>
        <p:nvPicPr>
          <p:cNvPr id="41986" name="Picture 6" descr="bmj"/>
          <p:cNvPicPr>
            <a:picLocks noChangeAspect="1" noChangeArrowheads="1"/>
          </p:cNvPicPr>
          <p:nvPr/>
        </p:nvPicPr>
        <p:blipFill>
          <a:blip r:embed="rId2"/>
          <a:srcRect r="52446"/>
          <a:stretch>
            <a:fillRect/>
          </a:stretch>
        </p:blipFill>
        <p:spPr bwMode="auto">
          <a:xfrm>
            <a:off x="3059113" y="404813"/>
            <a:ext cx="2808287"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0" y="908050"/>
            <a:ext cx="9144000" cy="5578475"/>
          </a:xfrm>
          <a:prstGeom prst="rect">
            <a:avLst/>
          </a:prstGeom>
          <a:noFill/>
          <a:ln w="9525">
            <a:noFill/>
            <a:miter lim="800000"/>
            <a:headEnd/>
            <a:tailEnd/>
          </a:ln>
        </p:spPr>
        <p:txBody>
          <a:bodyPr>
            <a:spAutoFit/>
          </a:bodyPr>
          <a:lstStyle/>
          <a:p>
            <a:pPr>
              <a:buFontTx/>
              <a:buChar char="•"/>
            </a:pPr>
            <a:r>
              <a:rPr lang="en-US" sz="2000"/>
              <a:t>The quality of patient care is profoundly affected by the performance of individual health professionals </a:t>
            </a:r>
          </a:p>
          <a:p>
            <a:pPr>
              <a:buFontTx/>
              <a:buChar char="•"/>
            </a:pPr>
            <a:r>
              <a:rPr lang="en-US" sz="2000"/>
              <a:t>Traditional lecture based continuing education is largely ineffective in changing the performance of health professionals and in improving patient care </a:t>
            </a:r>
          </a:p>
          <a:p>
            <a:pPr>
              <a:buFontTx/>
              <a:buChar char="•"/>
            </a:pPr>
            <a:r>
              <a:rPr lang="en-US" sz="2000"/>
              <a:t>Continuing education should be less reliant on presentations and lectures and more focused on practice based learning </a:t>
            </a:r>
          </a:p>
          <a:p>
            <a:pPr>
              <a:buFontTx/>
              <a:buChar char="•"/>
            </a:pPr>
            <a:r>
              <a:rPr lang="en-US" sz="2000"/>
              <a:t>Most financial support for accredited continuing education comes from commercial entities. Accredited organisations that provide continuing education should not accept commercial support from drug or medical device companies, either directly or indirectly through subsidiary agencies </a:t>
            </a:r>
          </a:p>
          <a:p>
            <a:pPr>
              <a:buFontTx/>
              <a:buChar char="•"/>
            </a:pPr>
            <a:r>
              <a:rPr lang="en-US" sz="2000"/>
              <a:t>Current accreditation mechanisms for continuing education are complex yet insufficiently rigorous. Compared with earlier formal stages of medical education, continuing education is fragmented, poorly regulated, and uncoordinated </a:t>
            </a:r>
          </a:p>
          <a:p>
            <a:pPr>
              <a:buFontTx/>
              <a:buChar char="•"/>
            </a:pPr>
            <a:r>
              <a:rPr lang="en-US" sz="2000"/>
              <a:t>Organisations authorised to provide continuing education should be limited to professional schools with programmes accredited by national bodies, not-for-profit professional societies, and other healthcare organisations that are distanced from commercial interests </a:t>
            </a:r>
            <a:endParaRPr lang="it-IT" sz="2000"/>
          </a:p>
        </p:txBody>
      </p:sp>
      <p:sp>
        <p:nvSpPr>
          <p:cNvPr id="43010" name="Text Box 5"/>
          <p:cNvSpPr txBox="1">
            <a:spLocks noChangeArrowheads="1"/>
          </p:cNvSpPr>
          <p:nvPr/>
        </p:nvSpPr>
        <p:spPr bwMode="auto">
          <a:xfrm>
            <a:off x="3203575" y="379413"/>
            <a:ext cx="1622425" cy="396875"/>
          </a:xfrm>
          <a:prstGeom prst="rect">
            <a:avLst/>
          </a:prstGeom>
          <a:noFill/>
          <a:ln w="9525">
            <a:noFill/>
            <a:miter lim="800000"/>
            <a:headEnd/>
            <a:tailEnd/>
          </a:ln>
        </p:spPr>
        <p:txBody>
          <a:bodyPr wrap="none">
            <a:spAutoFit/>
          </a:bodyPr>
          <a:lstStyle/>
          <a:p>
            <a:r>
              <a:rPr lang="it-IT" sz="2000"/>
              <a:t>Macy Report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ChangeArrowheads="1"/>
          </p:cNvSpPr>
          <p:nvPr/>
        </p:nvSpPr>
        <p:spPr bwMode="auto">
          <a:xfrm>
            <a:off x="250825" y="849313"/>
            <a:ext cx="8893175" cy="5033962"/>
          </a:xfrm>
          <a:prstGeom prst="rect">
            <a:avLst/>
          </a:prstGeom>
          <a:noFill/>
          <a:ln w="9525">
            <a:noFill/>
            <a:miter lim="800000"/>
            <a:headEnd/>
            <a:tailEnd/>
          </a:ln>
        </p:spPr>
        <p:txBody>
          <a:bodyPr anchor="ctr">
            <a:spAutoFit/>
          </a:bodyPr>
          <a:lstStyle/>
          <a:p>
            <a:pPr>
              <a:buFont typeface="Symbol" pitchFamily="18" charset="2"/>
              <a:buChar char=""/>
            </a:pPr>
            <a:r>
              <a:rPr lang="it-IT" sz="3600" b="1" u="sng">
                <a:latin typeface="Comic Sans MS" pitchFamily="66" charset="0"/>
              </a:rPr>
              <a:t>Le Organizzazioni  che provvedono all’ECM dovrebbero essere limitate:</a:t>
            </a:r>
          </a:p>
          <a:p>
            <a:pPr>
              <a:buFont typeface="Symbol" pitchFamily="18" charset="2"/>
              <a:buNone/>
            </a:pPr>
            <a:endParaRPr lang="it-IT" sz="1200" b="1" u="sng">
              <a:latin typeface="Comic Sans MS" pitchFamily="66" charset="0"/>
            </a:endParaRPr>
          </a:p>
          <a:p>
            <a:pPr>
              <a:buFont typeface="Symbol" pitchFamily="18" charset="2"/>
              <a:buChar char=""/>
            </a:pPr>
            <a:r>
              <a:rPr lang="it-IT" sz="3600">
                <a:latin typeface="Comic Sans MS" pitchFamily="66" charset="0"/>
              </a:rPr>
              <a:t>alle scuole professionali con dei programmi accreditati da istituzioni nazionali</a:t>
            </a:r>
          </a:p>
          <a:p>
            <a:pPr>
              <a:buFont typeface="Symbol" pitchFamily="18" charset="2"/>
              <a:buNone/>
            </a:pPr>
            <a:endParaRPr lang="it-IT" sz="1200">
              <a:latin typeface="Comic Sans MS" pitchFamily="66" charset="0"/>
            </a:endParaRPr>
          </a:p>
          <a:p>
            <a:pPr>
              <a:buFont typeface="Symbol" pitchFamily="18" charset="2"/>
              <a:buChar char=""/>
            </a:pPr>
            <a:r>
              <a:rPr lang="it-IT" sz="3600">
                <a:latin typeface="Comic Sans MS" pitchFamily="66" charset="0"/>
              </a:rPr>
              <a:t>alle società professionali no-profit</a:t>
            </a:r>
          </a:p>
          <a:p>
            <a:pPr>
              <a:buFont typeface="Symbol" pitchFamily="18" charset="2"/>
              <a:buNone/>
            </a:pPr>
            <a:endParaRPr lang="it-IT" sz="1200">
              <a:latin typeface="Comic Sans MS" pitchFamily="66" charset="0"/>
            </a:endParaRPr>
          </a:p>
          <a:p>
            <a:pPr>
              <a:buFont typeface="Symbol" pitchFamily="18" charset="2"/>
              <a:buChar char=""/>
            </a:pPr>
            <a:r>
              <a:rPr lang="it-IT" sz="3600">
                <a:latin typeface="Comic Sans MS" pitchFamily="66" charset="0"/>
              </a:rPr>
              <a:t>ad altre organizzazioni sanitarie  senza interessi commerciali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4"/>
          <p:cNvPicPr>
            <a:picLocks noChangeAspect="1" noChangeArrowheads="1"/>
          </p:cNvPicPr>
          <p:nvPr/>
        </p:nvPicPr>
        <p:blipFill>
          <a:blip r:embed="rId2"/>
          <a:srcRect/>
          <a:stretch>
            <a:fillRect/>
          </a:stretch>
        </p:blipFill>
        <p:spPr bwMode="auto">
          <a:xfrm>
            <a:off x="0" y="2205038"/>
            <a:ext cx="9144000" cy="2522537"/>
          </a:xfrm>
          <a:prstGeom prst="rect">
            <a:avLst/>
          </a:prstGeom>
          <a:noFill/>
          <a:ln w="9525">
            <a:noFill/>
            <a:miter lim="800000"/>
            <a:headEnd/>
            <a:tailEnd/>
          </a:ln>
        </p:spPr>
      </p:pic>
      <p:pic>
        <p:nvPicPr>
          <p:cNvPr id="45058" name="Picture 5"/>
          <p:cNvPicPr>
            <a:picLocks noChangeAspect="1" noChangeArrowheads="1"/>
          </p:cNvPicPr>
          <p:nvPr/>
        </p:nvPicPr>
        <p:blipFill>
          <a:blip r:embed="rId3"/>
          <a:srcRect/>
          <a:stretch>
            <a:fillRect/>
          </a:stretch>
        </p:blipFill>
        <p:spPr bwMode="auto">
          <a:xfrm>
            <a:off x="2339975" y="1412875"/>
            <a:ext cx="3903663" cy="650875"/>
          </a:xfrm>
          <a:prstGeom prst="rect">
            <a:avLst/>
          </a:prstGeom>
          <a:noFill/>
          <a:ln w="9525">
            <a:noFill/>
            <a:miter lim="800000"/>
            <a:headEnd/>
            <a:tailEnd/>
          </a:ln>
        </p:spPr>
      </p:pic>
      <p:pic>
        <p:nvPicPr>
          <p:cNvPr id="45059" name="Picture 6" descr="bmj"/>
          <p:cNvPicPr>
            <a:picLocks noChangeAspect="1" noChangeArrowheads="1"/>
          </p:cNvPicPr>
          <p:nvPr/>
        </p:nvPicPr>
        <p:blipFill>
          <a:blip r:embed="rId4"/>
          <a:srcRect r="52446"/>
          <a:stretch>
            <a:fillRect/>
          </a:stretch>
        </p:blipFill>
        <p:spPr bwMode="auto">
          <a:xfrm>
            <a:off x="3059113" y="404813"/>
            <a:ext cx="2808287"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p:cNvPicPr>
            <a:picLocks noChangeAspect="1" noChangeArrowheads="1"/>
          </p:cNvPicPr>
          <p:nvPr/>
        </p:nvPicPr>
        <p:blipFill>
          <a:blip r:embed="rId2"/>
          <a:srcRect r="64966"/>
          <a:stretch>
            <a:fillRect/>
          </a:stretch>
        </p:blipFill>
        <p:spPr bwMode="auto">
          <a:xfrm>
            <a:off x="827088" y="0"/>
            <a:ext cx="5976937" cy="2781300"/>
          </a:xfrm>
          <a:prstGeom prst="rect">
            <a:avLst/>
          </a:prstGeom>
          <a:noFill/>
          <a:ln w="9525">
            <a:noFill/>
            <a:miter lim="800000"/>
            <a:headEnd/>
            <a:tailEnd/>
          </a:ln>
        </p:spPr>
      </p:pic>
      <p:pic>
        <p:nvPicPr>
          <p:cNvPr id="16386" name="Picture 5"/>
          <p:cNvPicPr>
            <a:picLocks noChangeAspect="1" noChangeArrowheads="1"/>
          </p:cNvPicPr>
          <p:nvPr/>
        </p:nvPicPr>
        <p:blipFill>
          <a:blip r:embed="rId2"/>
          <a:srcRect l="38629"/>
          <a:stretch>
            <a:fillRect/>
          </a:stretch>
        </p:blipFill>
        <p:spPr bwMode="auto">
          <a:xfrm>
            <a:off x="0" y="2852738"/>
            <a:ext cx="9144000" cy="2992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noChangeArrowheads="1"/>
          </p:cNvPicPr>
          <p:nvPr/>
        </p:nvPicPr>
        <p:blipFill>
          <a:blip r:embed="rId2"/>
          <a:srcRect/>
          <a:stretch>
            <a:fillRect/>
          </a:stretch>
        </p:blipFill>
        <p:spPr bwMode="auto">
          <a:xfrm>
            <a:off x="611188" y="1558925"/>
            <a:ext cx="7921625" cy="373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1042988" y="1393825"/>
            <a:ext cx="7200900" cy="3387725"/>
          </a:xfrm>
          <a:prstGeom prst="rect">
            <a:avLst/>
          </a:prstGeom>
          <a:noFill/>
          <a:ln w="9525">
            <a:noFill/>
            <a:miter lim="800000"/>
            <a:headEnd/>
            <a:tailEnd/>
          </a:ln>
        </p:spPr>
        <p:txBody>
          <a:bodyPr anchor="ctr">
            <a:spAutoFit/>
          </a:bodyPr>
          <a:lstStyle/>
          <a:p>
            <a:r>
              <a:rPr lang="it-IT" sz="3600" b="1">
                <a:latin typeface="Comic Sans MS" pitchFamily="66" charset="0"/>
              </a:rPr>
              <a:t>L’ECM</a:t>
            </a:r>
            <a:r>
              <a:rPr lang="it-IT" sz="3600">
                <a:latin typeface="Comic Sans MS" pitchFamily="66" charset="0"/>
              </a:rPr>
              <a:t> è diventata talmente dipendente dal supporto economico fornito dalle aziende del farmaco che l’etica e la reputazione della professione medica può essere compromessa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ChangeArrowheads="1"/>
          </p:cNvSpPr>
          <p:nvPr/>
        </p:nvSpPr>
        <p:spPr bwMode="auto">
          <a:xfrm>
            <a:off x="0" y="1241425"/>
            <a:ext cx="9144000" cy="4486275"/>
          </a:xfrm>
          <a:prstGeom prst="rect">
            <a:avLst/>
          </a:prstGeom>
          <a:noFill/>
          <a:ln w="9525">
            <a:noFill/>
            <a:miter lim="800000"/>
            <a:headEnd/>
            <a:tailEnd/>
          </a:ln>
        </p:spPr>
        <p:txBody>
          <a:bodyPr anchor="ctr">
            <a:spAutoFit/>
          </a:bodyPr>
          <a:lstStyle/>
          <a:p>
            <a:r>
              <a:rPr lang="it-IT" sz="3600">
                <a:latin typeface="Comic Sans MS" pitchFamily="66" charset="0"/>
              </a:rPr>
              <a:t>L’ ECM in Italia è obbligatoria e il Ministero della Salute ha raccomandato alle Aziende Sanitarie di spendere 1% del budget totale su attività educazionali.    La  maggior parte delle Aziende   spende molto di meno rispetto a quanto raccomandato, oltre il 60% dei fondi provengono dalle aziende del farmaco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4"/>
          <p:cNvSpPr>
            <a:spLocks noChangeArrowheads="1"/>
          </p:cNvSpPr>
          <p:nvPr/>
        </p:nvSpPr>
        <p:spPr bwMode="auto">
          <a:xfrm>
            <a:off x="468313" y="549275"/>
            <a:ext cx="8351837" cy="5453063"/>
          </a:xfrm>
          <a:prstGeom prst="rect">
            <a:avLst/>
          </a:prstGeom>
          <a:noFill/>
          <a:ln w="9525">
            <a:noFill/>
            <a:miter lim="800000"/>
            <a:headEnd/>
            <a:tailEnd/>
          </a:ln>
        </p:spPr>
        <p:txBody>
          <a:bodyPr>
            <a:spAutoFit/>
          </a:bodyPr>
          <a:lstStyle/>
          <a:p>
            <a:r>
              <a:rPr lang="it-IT" sz="3200">
                <a:latin typeface="Comic Sans MS" pitchFamily="66" charset="0"/>
              </a:rPr>
              <a:t>La mia prima proposta è di prendere le distanze dalle conferenze e di promuovere invece eventi educazionali basati sui reali bisogni, correlati alla pratica e organizzati in piccoli gruppi. </a:t>
            </a:r>
          </a:p>
          <a:p>
            <a:r>
              <a:rPr lang="it-IT" sz="3200">
                <a:latin typeface="Comic Sans MS" pitchFamily="66" charset="0"/>
              </a:rPr>
              <a:t>Attività come: l’audit clinico, aggiornamento sul campo e altro hanno maggior efficacia sul comportamento del medico e, di conseguenza, sulle cure ai pazienti, rispetto alle tradizionali conferenze.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4"/>
          <p:cNvSpPr>
            <a:spLocks noChangeArrowheads="1"/>
          </p:cNvSpPr>
          <p:nvPr/>
        </p:nvSpPr>
        <p:spPr bwMode="auto">
          <a:xfrm>
            <a:off x="501650" y="1628775"/>
            <a:ext cx="8642350" cy="3016250"/>
          </a:xfrm>
          <a:prstGeom prst="rect">
            <a:avLst/>
          </a:prstGeom>
          <a:noFill/>
          <a:ln w="9525">
            <a:noFill/>
            <a:miter lim="800000"/>
            <a:headEnd/>
            <a:tailEnd/>
          </a:ln>
        </p:spPr>
        <p:txBody>
          <a:bodyPr>
            <a:spAutoFit/>
          </a:bodyPr>
          <a:lstStyle/>
          <a:p>
            <a:r>
              <a:rPr lang="it-IT" sz="3200">
                <a:latin typeface="Comic Sans MS" pitchFamily="66" charset="0"/>
              </a:rPr>
              <a:t>Invece di chiedere ad aziende del farmaco di supportare/finanziare eventi specifici o singoli individui, una soluzione potrebbe essere quella di costituire un fondo centrale per ogni istituzione o per un gruppo di istituzioni.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395288" y="625475"/>
            <a:ext cx="8496300" cy="5203825"/>
          </a:xfrm>
          <a:prstGeom prst="rect">
            <a:avLst/>
          </a:prstGeom>
          <a:noFill/>
          <a:ln w="9525">
            <a:noFill/>
            <a:miter lim="800000"/>
            <a:headEnd/>
            <a:tailEnd/>
          </a:ln>
        </p:spPr>
        <p:txBody>
          <a:bodyPr anchor="ctr">
            <a:spAutoFit/>
          </a:bodyPr>
          <a:lstStyle/>
          <a:p>
            <a:pPr algn="ctr"/>
            <a:endParaRPr lang="it-IT" sz="2400">
              <a:latin typeface="Comic Sans MS" pitchFamily="66" charset="0"/>
            </a:endParaRPr>
          </a:p>
          <a:p>
            <a:pPr algn="ctr"/>
            <a:r>
              <a:rPr lang="it-IT" sz="2400">
                <a:latin typeface="Comic Sans MS" pitchFamily="66" charset="0"/>
              </a:rPr>
              <a:t>I legami dei medici con l’industria sono tali da minare la loro indipendenza e la capacità di fare il meglio per il paziente</a:t>
            </a:r>
          </a:p>
          <a:p>
            <a:pPr algn="ctr"/>
            <a:r>
              <a:rPr lang="it-IT" sz="2400">
                <a:latin typeface="Comic Sans MS" pitchFamily="66" charset="0"/>
              </a:rPr>
              <a:t>Negli USA si assiste ad un richiamo a mantenere una maggior “distanza” nei rapporti con l’industria e per avviare forme di formazione e aggiornamento indipendenti.</a:t>
            </a:r>
          </a:p>
          <a:p>
            <a:pPr algn="ctr"/>
            <a:r>
              <a:rPr lang="it-IT" sz="2400">
                <a:latin typeface="Comic Sans MS" pitchFamily="66" charset="0"/>
              </a:rPr>
              <a:t>L’Università della California richiama gli studenti americani a fare una attenta valutazione del codice deontologico che proibisce di accettare denaro, regali e ospitalità. Questo dovrebbe essere fatto da tutti i medici del mondo.</a:t>
            </a:r>
            <a:r>
              <a:rPr lang="it-IT" sz="2400" b="1">
                <a:latin typeface="Comic Sans MS" pitchFamily="66" charset="0"/>
              </a:rPr>
              <a:t> </a:t>
            </a:r>
          </a:p>
          <a:p>
            <a:pPr algn="ctr"/>
            <a:r>
              <a:rPr lang="it-IT" sz="2400" b="1">
                <a:latin typeface="Comic Sans MS" pitchFamily="66" charset="0"/>
              </a:rPr>
              <a:t>Kamran Abbasi</a:t>
            </a:r>
            <a:r>
              <a:rPr lang="it-IT" sz="2400">
                <a:latin typeface="Comic Sans MS" pitchFamily="66" charset="0"/>
              </a:rPr>
              <a:t>, </a:t>
            </a:r>
            <a:r>
              <a:rPr lang="it-IT" sz="2400" i="1">
                <a:latin typeface="Comic Sans MS" pitchFamily="66" charset="0"/>
              </a:rPr>
              <a:t>deputy editor</a:t>
            </a:r>
            <a:r>
              <a:rPr lang="it-IT" sz="2400">
                <a:latin typeface="Comic Sans MS" pitchFamily="66" charset="0"/>
              </a:rPr>
              <a:t> , </a:t>
            </a:r>
            <a:r>
              <a:rPr lang="it-IT" sz="2400" i="1">
                <a:latin typeface="Comic Sans MS" pitchFamily="66" charset="0"/>
              </a:rPr>
              <a:t>BMJ</a:t>
            </a:r>
            <a:r>
              <a:rPr lang="it-IT" sz="2400">
                <a:latin typeface="Comic Sans MS" pitchFamily="66" charset="0"/>
              </a:rPr>
              <a:t> </a:t>
            </a:r>
          </a:p>
          <a:p>
            <a:pPr algn="ctr"/>
            <a:r>
              <a:rPr lang="it-IT" sz="2400" b="1">
                <a:latin typeface="Comic Sans MS" pitchFamily="66" charset="0"/>
              </a:rPr>
              <a:t>Richard Smith</a:t>
            </a:r>
            <a:r>
              <a:rPr lang="it-IT" sz="2400">
                <a:latin typeface="Comic Sans MS" pitchFamily="66" charset="0"/>
              </a:rPr>
              <a:t>, </a:t>
            </a:r>
            <a:r>
              <a:rPr lang="it-IT" sz="2400" i="1">
                <a:latin typeface="Comic Sans MS" pitchFamily="66" charset="0"/>
              </a:rPr>
              <a:t>editor</a:t>
            </a:r>
            <a:r>
              <a:rPr lang="it-IT" sz="2400">
                <a:latin typeface="Comic Sans MS" pitchFamily="66" charset="0"/>
              </a:rPr>
              <a:t> , </a:t>
            </a:r>
            <a:r>
              <a:rPr lang="it-IT" sz="2400" i="1">
                <a:latin typeface="Comic Sans MS" pitchFamily="66" charset="0"/>
              </a:rPr>
              <a:t>BMJ</a:t>
            </a:r>
            <a:r>
              <a:rPr lang="it-IT" sz="2400">
                <a:latin typeface="Comic Sans MS" pitchFamily="66" charset="0"/>
              </a:rPr>
              <a:t> </a:t>
            </a:r>
          </a:p>
        </p:txBody>
      </p:sp>
      <p:pic>
        <p:nvPicPr>
          <p:cNvPr id="51202" name="Picture 3"/>
          <p:cNvPicPr>
            <a:picLocks noChangeAspect="1" noChangeArrowheads="1"/>
          </p:cNvPicPr>
          <p:nvPr/>
        </p:nvPicPr>
        <p:blipFill>
          <a:blip r:embed="rId3"/>
          <a:srcRect/>
          <a:stretch>
            <a:fillRect/>
          </a:stretch>
        </p:blipFill>
        <p:spPr bwMode="auto">
          <a:xfrm>
            <a:off x="3348038" y="0"/>
            <a:ext cx="4895850" cy="87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476250"/>
            <a:ext cx="9144000" cy="4875213"/>
          </a:xfrm>
          <a:prstGeom prst="rect">
            <a:avLst/>
          </a:prstGeom>
          <a:noFill/>
          <a:ln w="9525">
            <a:noFill/>
            <a:miter lim="800000"/>
            <a:headEnd/>
            <a:tailEnd/>
          </a:ln>
        </p:spPr>
        <p:txBody>
          <a:bodyPr>
            <a:spAutoFit/>
          </a:bodyPr>
          <a:lstStyle/>
          <a:p>
            <a:r>
              <a:rPr lang="it-IT" sz="3000" b="1" u="sng">
                <a:solidFill>
                  <a:srgbClr val="0000FF"/>
                </a:solidFill>
                <a:latin typeface="Comic Sans MS" pitchFamily="66" charset="0"/>
              </a:rPr>
              <a:t>TRE FORZE CHE INFLUENZANO LA SANITÀ:</a:t>
            </a:r>
          </a:p>
          <a:p>
            <a:pPr>
              <a:buFontTx/>
              <a:buChar char="•"/>
            </a:pPr>
            <a:r>
              <a:rPr lang="it-IT" sz="3200" b="1">
                <a:latin typeface="Comic Sans MS" pitchFamily="66" charset="0"/>
              </a:rPr>
              <a:t>Informatica</a:t>
            </a:r>
          </a:p>
          <a:p>
            <a:pPr>
              <a:buFontTx/>
              <a:buChar char="•"/>
            </a:pPr>
            <a:r>
              <a:rPr lang="it-IT" sz="3200" b="1">
                <a:latin typeface="Comic Sans MS" pitchFamily="66" charset="0"/>
              </a:rPr>
              <a:t>Genomica: </a:t>
            </a:r>
            <a:r>
              <a:rPr lang="it-IT" sz="2800" b="1">
                <a:solidFill>
                  <a:schemeClr val="accent2"/>
                </a:solidFill>
                <a:latin typeface="Comic Sans MS" pitchFamily="66" charset="0"/>
              </a:rPr>
              <a:t>da medicina preventiva a medicina predittiva?</a:t>
            </a:r>
          </a:p>
          <a:p>
            <a:pPr>
              <a:buFontTx/>
              <a:buChar char="•"/>
            </a:pPr>
            <a:r>
              <a:rPr lang="it-IT" sz="3200" b="1">
                <a:latin typeface="Comic Sans MS" pitchFamily="66" charset="0"/>
              </a:rPr>
              <a:t>Consumerismo: </a:t>
            </a:r>
          </a:p>
          <a:p>
            <a:r>
              <a:rPr lang="it-IT" sz="3200" b="1">
                <a:solidFill>
                  <a:schemeClr val="accent2"/>
                </a:solidFill>
                <a:latin typeface="Comic Sans MS" pitchFamily="66" charset="0"/>
              </a:rPr>
              <a:t>tendenza dei consumatori a organizzarsi in </a:t>
            </a:r>
          </a:p>
          <a:p>
            <a:r>
              <a:rPr lang="it-IT" sz="3200" b="1">
                <a:solidFill>
                  <a:schemeClr val="accent2"/>
                </a:solidFill>
                <a:latin typeface="Comic Sans MS" pitchFamily="66" charset="0"/>
              </a:rPr>
              <a:t>associazioni per difendersi dalla pubblicità indiscriminata e per tutelare i propri interessi nei confronti dei produttori</a:t>
            </a:r>
            <a:r>
              <a:rPr lang="it-IT">
                <a:latin typeface="Comic Sans MS" pitchFamily="66" charset="0"/>
              </a:rPr>
              <a:t> </a:t>
            </a:r>
          </a:p>
          <a:p>
            <a:r>
              <a:rPr lang="it-IT" sz="3200" b="1">
                <a:latin typeface="Comic Sans MS" pitchFamily="66" charset="0"/>
              </a:rPr>
              <a:t>Massmediaticità</a:t>
            </a:r>
          </a:p>
        </p:txBody>
      </p:sp>
      <p:pic>
        <p:nvPicPr>
          <p:cNvPr id="50179" name="Picture 3" descr="coverpic7400"/>
          <p:cNvPicPr>
            <a:picLocks noChangeAspect="1" noChangeArrowheads="1"/>
          </p:cNvPicPr>
          <p:nvPr/>
        </p:nvPicPr>
        <p:blipFill>
          <a:blip r:embed="rId3"/>
          <a:srcRect/>
          <a:stretch>
            <a:fillRect/>
          </a:stretch>
        </p:blipFill>
        <p:spPr bwMode="auto">
          <a:xfrm>
            <a:off x="1908175" y="0"/>
            <a:ext cx="4816475" cy="6858000"/>
          </a:xfrm>
          <a:prstGeom prst="rect">
            <a:avLst/>
          </a:prstGeom>
          <a:noFill/>
          <a:ln w="9525">
            <a:noFill/>
            <a:miter lim="800000"/>
            <a:headEnd/>
            <a:tailEnd/>
          </a:ln>
        </p:spPr>
      </p:pic>
      <p:sp>
        <p:nvSpPr>
          <p:cNvPr id="50180" name="Text Box 4"/>
          <p:cNvSpPr txBox="1">
            <a:spLocks noChangeArrowheads="1"/>
          </p:cNvSpPr>
          <p:nvPr/>
        </p:nvSpPr>
        <p:spPr bwMode="auto">
          <a:xfrm>
            <a:off x="2555875" y="115888"/>
            <a:ext cx="3887788" cy="1220787"/>
          </a:xfrm>
          <a:prstGeom prst="rect">
            <a:avLst/>
          </a:prstGeom>
          <a:noFill/>
          <a:ln w="9525">
            <a:noFill/>
            <a:miter lim="800000"/>
            <a:headEnd/>
            <a:tailEnd/>
          </a:ln>
        </p:spPr>
        <p:txBody>
          <a:bodyPr>
            <a:spAutoFit/>
          </a:bodyPr>
          <a:lstStyle/>
          <a:p>
            <a:r>
              <a:rPr lang="it-IT" sz="2000" b="1"/>
              <a:t>BMJ 31 maggio 2003</a:t>
            </a:r>
          </a:p>
          <a:p>
            <a:r>
              <a:rPr lang="it-IT" b="1"/>
              <a:t>(Volume 326, Issue 7400)</a:t>
            </a:r>
            <a:r>
              <a:rPr lang="it-IT"/>
              <a:t> </a:t>
            </a:r>
          </a:p>
          <a:p>
            <a:r>
              <a:rPr lang="it-IT" b="1"/>
              <a:t>No more free lunches</a:t>
            </a:r>
            <a:r>
              <a:rPr lang="it-IT"/>
              <a:t/>
            </a:r>
            <a:br>
              <a:rPr lang="it-IT"/>
            </a:br>
            <a:r>
              <a:rPr lang="it-IT"/>
              <a:t>Kamran Abbasi and Richard Smith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 calcmode="lin" valueType="num">
                                      <p:cBhvr additive="base">
                                        <p:cTn id="7" dur="500" fill="hold"/>
                                        <p:tgtEl>
                                          <p:spTgt spid="501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anim calcmode="lin" valueType="num">
                                      <p:cBhvr additive="base">
                                        <p:cTn id="13" dur="500" fill="hold"/>
                                        <p:tgtEl>
                                          <p:spTgt spid="501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0178">
                                            <p:txEl>
                                              <p:pRg st="3" end="3"/>
                                            </p:txEl>
                                          </p:spTgt>
                                        </p:tgtEl>
                                        <p:attrNameLst>
                                          <p:attrName>style.visibility</p:attrName>
                                        </p:attrNameLst>
                                      </p:cBhvr>
                                      <p:to>
                                        <p:strVal val="visible"/>
                                      </p:to>
                                    </p:set>
                                    <p:animEffect transition="in" filter="slide(fromBottom)">
                                      <p:cBhvr>
                                        <p:cTn id="19" dur="500"/>
                                        <p:tgtEl>
                                          <p:spTgt spid="5017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0178">
                                            <p:txEl>
                                              <p:pRg st="4" end="4"/>
                                            </p:txEl>
                                          </p:spTgt>
                                        </p:tgtEl>
                                        <p:attrNameLst>
                                          <p:attrName>style.visibility</p:attrName>
                                        </p:attrNameLst>
                                      </p:cBhvr>
                                      <p:to>
                                        <p:strVal val="visible"/>
                                      </p:to>
                                    </p:set>
                                    <p:anim calcmode="lin" valueType="num">
                                      <p:cBhvr additive="base">
                                        <p:cTn id="24" dur="500" fill="hold"/>
                                        <p:tgtEl>
                                          <p:spTgt spid="5017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01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50178">
                                            <p:txEl>
                                              <p:pRg st="4" end="4"/>
                                            </p:txEl>
                                          </p:spTgt>
                                        </p:tgtEl>
                                        <p:attrNameLst>
                                          <p:attrName>style.visibility</p:attrName>
                                        </p:attrNameLst>
                                      </p:cBhvr>
                                      <p:to>
                                        <p:strVal val="visible"/>
                                      </p:to>
                                    </p:set>
                                    <p:anim to="" calcmode="lin" valueType="num">
                                      <p:cBhvr>
                                        <p:cTn id="30" dur="1" fill="hold"/>
                                        <p:tgtEl>
                                          <p:spTgt spid="50178">
                                            <p:txEl>
                                              <p:pRg st="4" end="4"/>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0178">
                                            <p:txEl>
                                              <p:pRg st="5" end="5"/>
                                            </p:txEl>
                                          </p:spTgt>
                                        </p:tgtEl>
                                        <p:attrNameLst>
                                          <p:attrName>style.visibility</p:attrName>
                                        </p:attrNameLst>
                                      </p:cBhvr>
                                      <p:to>
                                        <p:strVal val="visible"/>
                                      </p:to>
                                    </p:set>
                                    <p:anim to="" calcmode="lin" valueType="num">
                                      <p:cBhvr>
                                        <p:cTn id="33" dur="1" fill="hold"/>
                                        <p:tgtEl>
                                          <p:spTgt spid="50178">
                                            <p:txEl>
                                              <p:pRg st="5" end="5"/>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0178">
                                            <p:txEl>
                                              <p:pRg st="6" end="6"/>
                                            </p:txEl>
                                          </p:spTgt>
                                        </p:tgtEl>
                                        <p:attrNameLst>
                                          <p:attrName>style.visibility</p:attrName>
                                        </p:attrNameLst>
                                      </p:cBhvr>
                                      <p:to>
                                        <p:strVal val="visible"/>
                                      </p:to>
                                    </p:set>
                                    <p:anim to="" calcmode="lin" valueType="num">
                                      <p:cBhvr>
                                        <p:cTn id="38" dur="1" fill="hold"/>
                                        <p:tgtEl>
                                          <p:spTgt spid="50178">
                                            <p:txEl>
                                              <p:pRg st="6" end="6"/>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50179"/>
                                        </p:tgtEl>
                                        <p:attrNameLst>
                                          <p:attrName>style.visibility</p:attrName>
                                        </p:attrNameLst>
                                      </p:cBhvr>
                                      <p:to>
                                        <p:strVal val="visible"/>
                                      </p:to>
                                    </p:set>
                                    <p:anim calcmode="lin" valueType="num">
                                      <p:cBhvr>
                                        <p:cTn id="43" dur="500" fill="hold"/>
                                        <p:tgtEl>
                                          <p:spTgt spid="50179"/>
                                        </p:tgtEl>
                                        <p:attrNameLst>
                                          <p:attrName>ppt_w</p:attrName>
                                        </p:attrNameLst>
                                      </p:cBhvr>
                                      <p:tavLst>
                                        <p:tav tm="0">
                                          <p:val>
                                            <p:fltVal val="0"/>
                                          </p:val>
                                        </p:tav>
                                        <p:tav tm="100000">
                                          <p:val>
                                            <p:strVal val="#ppt_w"/>
                                          </p:val>
                                        </p:tav>
                                      </p:tavLst>
                                    </p:anim>
                                    <p:anim calcmode="lin" valueType="num">
                                      <p:cBhvr>
                                        <p:cTn id="44" dur="500" fill="hold"/>
                                        <p:tgtEl>
                                          <p:spTgt spid="50179"/>
                                        </p:tgtEl>
                                        <p:attrNameLst>
                                          <p:attrName>ppt_h</p:attrName>
                                        </p:attrNameLst>
                                      </p:cBhvr>
                                      <p:tavLst>
                                        <p:tav tm="0">
                                          <p:val>
                                            <p:fltVal val="0"/>
                                          </p:val>
                                        </p:tav>
                                        <p:tav tm="100000">
                                          <p:val>
                                            <p:strVal val="#ppt_h"/>
                                          </p:val>
                                        </p:tav>
                                      </p:tavLst>
                                    </p:anim>
                                    <p:animEffect transition="in" filter="fade">
                                      <p:cBhvr>
                                        <p:cTn id="45" dur="500"/>
                                        <p:tgtEl>
                                          <p:spTgt spid="50179"/>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50180"/>
                                        </p:tgtEl>
                                        <p:attrNameLst>
                                          <p:attrName>style.visibility</p:attrName>
                                        </p:attrNameLst>
                                      </p:cBhvr>
                                      <p:to>
                                        <p:strVal val="visible"/>
                                      </p:to>
                                    </p:set>
                                    <p:anim calcmode="lin" valueType="num">
                                      <p:cBhvr>
                                        <p:cTn id="50" dur="500" fill="hold"/>
                                        <p:tgtEl>
                                          <p:spTgt spid="50180"/>
                                        </p:tgtEl>
                                        <p:attrNameLst>
                                          <p:attrName>ppt_w</p:attrName>
                                        </p:attrNameLst>
                                      </p:cBhvr>
                                      <p:tavLst>
                                        <p:tav tm="0">
                                          <p:val>
                                            <p:fltVal val="0"/>
                                          </p:val>
                                        </p:tav>
                                        <p:tav tm="100000">
                                          <p:val>
                                            <p:strVal val="#ppt_w"/>
                                          </p:val>
                                        </p:tav>
                                      </p:tavLst>
                                    </p:anim>
                                    <p:anim calcmode="lin" valueType="num">
                                      <p:cBhvr>
                                        <p:cTn id="51" dur="500" fill="hold"/>
                                        <p:tgtEl>
                                          <p:spTgt spid="50180"/>
                                        </p:tgtEl>
                                        <p:attrNameLst>
                                          <p:attrName>ppt_h</p:attrName>
                                        </p:attrNameLst>
                                      </p:cBhvr>
                                      <p:tavLst>
                                        <p:tav tm="0">
                                          <p:val>
                                            <p:fltVal val="0"/>
                                          </p:val>
                                        </p:tav>
                                        <p:tav tm="100000">
                                          <p:val>
                                            <p:strVal val="#ppt_h"/>
                                          </p:val>
                                        </p:tav>
                                      </p:tavLst>
                                    </p:anim>
                                    <p:animEffect transition="in" filter="fade">
                                      <p:cBhvr>
                                        <p:cTn id="52"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p:cNvPicPr>
            <a:picLocks noChangeAspect="1" noChangeArrowheads="1"/>
          </p:cNvPicPr>
          <p:nvPr/>
        </p:nvPicPr>
        <p:blipFill>
          <a:blip r:embed="rId3"/>
          <a:srcRect l="19492" t="24609" r="20560" b="3537"/>
          <a:stretch>
            <a:fillRect/>
          </a:stretch>
        </p:blipFill>
        <p:spPr bwMode="auto">
          <a:xfrm>
            <a:off x="0" y="0"/>
            <a:ext cx="9144000" cy="657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3"/>
          <a:srcRect l="19492" t="24609" r="20860" b="58659"/>
          <a:stretch>
            <a:fillRect/>
          </a:stretch>
        </p:blipFill>
        <p:spPr bwMode="auto">
          <a:xfrm>
            <a:off x="0" y="0"/>
            <a:ext cx="9144000" cy="1538288"/>
          </a:xfrm>
          <a:prstGeom prst="rect">
            <a:avLst/>
          </a:prstGeom>
          <a:noFill/>
          <a:ln w="9525">
            <a:noFill/>
            <a:miter lim="800000"/>
            <a:headEnd/>
            <a:tailEnd/>
          </a:ln>
        </p:spPr>
      </p:pic>
      <p:sp>
        <p:nvSpPr>
          <p:cNvPr id="57346" name="Rectangle 3"/>
          <p:cNvSpPr>
            <a:spLocks noChangeArrowheads="1"/>
          </p:cNvSpPr>
          <p:nvPr/>
        </p:nvSpPr>
        <p:spPr bwMode="auto">
          <a:xfrm>
            <a:off x="395288" y="2205038"/>
            <a:ext cx="7993062" cy="2838450"/>
          </a:xfrm>
          <a:prstGeom prst="rect">
            <a:avLst/>
          </a:prstGeom>
          <a:noFill/>
          <a:ln w="9525">
            <a:noFill/>
            <a:miter lim="800000"/>
            <a:headEnd/>
            <a:tailEnd/>
          </a:ln>
        </p:spPr>
        <p:txBody>
          <a:bodyPr anchor="ctr">
            <a:spAutoFit/>
          </a:bodyPr>
          <a:lstStyle/>
          <a:p>
            <a:r>
              <a:rPr lang="it-IT" sz="3600" b="1">
                <a:latin typeface="Comic Sans MS" pitchFamily="66" charset="0"/>
              </a:rPr>
              <a:t>4: Si preferisce una terapia con un farmaco (“Do Not Use drug”) invece di un altro farmaco, spesso più sicuro, efficace, e spesso meno caro</a:t>
            </a:r>
            <a:endParaRPr lang="it-IT" sz="3600">
              <a:latin typeface="Comic Sans MS" pitchFamily="66" charset="0"/>
            </a:endParaRPr>
          </a:p>
        </p:txBody>
      </p:sp>
      <p:pic>
        <p:nvPicPr>
          <p:cNvPr id="57347" name="Picture 4"/>
          <p:cNvPicPr>
            <a:picLocks noChangeAspect="1" noChangeArrowheads="1"/>
          </p:cNvPicPr>
          <p:nvPr/>
        </p:nvPicPr>
        <p:blipFill>
          <a:blip r:embed="rId4"/>
          <a:srcRect/>
          <a:stretch>
            <a:fillRect/>
          </a:stretch>
        </p:blipFill>
        <p:spPr bwMode="auto">
          <a:xfrm>
            <a:off x="5940425" y="4584700"/>
            <a:ext cx="3203575" cy="2273300"/>
          </a:xfrm>
          <a:prstGeom prst="rect">
            <a:avLst/>
          </a:prstGeom>
          <a:noFill/>
          <a:ln w="9525">
            <a:noFill/>
            <a:miter lim="800000"/>
            <a:headEnd/>
            <a:tailEnd/>
          </a:ln>
        </p:spPr>
      </p:pic>
      <p:pic>
        <p:nvPicPr>
          <p:cNvPr id="57348" name="Picture 5" descr="medico2"/>
          <p:cNvPicPr>
            <a:picLocks noChangeAspect="1" noChangeArrowheads="1" noCrop="1"/>
          </p:cNvPicPr>
          <p:nvPr/>
        </p:nvPicPr>
        <p:blipFill>
          <a:blip r:embed="rId5"/>
          <a:srcRect/>
          <a:stretch>
            <a:fillRect/>
          </a:stretch>
        </p:blipFill>
        <p:spPr bwMode="auto">
          <a:xfrm>
            <a:off x="7885113" y="1484313"/>
            <a:ext cx="1258887" cy="1258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79388" y="3068638"/>
            <a:ext cx="8616950" cy="2654300"/>
          </a:xfrm>
          <a:prstGeom prst="rect">
            <a:avLst/>
          </a:prstGeom>
          <a:noFill/>
          <a:ln w="9525">
            <a:noFill/>
            <a:miter lim="800000"/>
            <a:headEnd/>
            <a:tailEnd/>
          </a:ln>
        </p:spPr>
        <p:txBody>
          <a:bodyPr anchor="ctr">
            <a:spAutoFit/>
          </a:bodyPr>
          <a:lstStyle/>
          <a:p>
            <a:pPr marL="342900" indent="-342900">
              <a:buFontTx/>
              <a:buAutoNum type="arabicPeriod"/>
            </a:pPr>
            <a:r>
              <a:rPr lang="it-IT" sz="2800" b="1">
                <a:latin typeface="Comic Sans MS" pitchFamily="66" charset="0"/>
              </a:rPr>
              <a:t>Diffidare. </a:t>
            </a:r>
            <a:br>
              <a:rPr lang="it-IT" sz="2800" b="1">
                <a:latin typeface="Comic Sans MS" pitchFamily="66" charset="0"/>
              </a:rPr>
            </a:br>
            <a:r>
              <a:rPr lang="it-IT" sz="2800">
                <a:latin typeface="Comic Sans MS" pitchFamily="66" charset="0"/>
              </a:rPr>
              <a:t>«Nella maggioranza dei casi l’aumento del consumo di farmaci rappresenta una induzione di malattia e non è giustificato da un aumento della patologia» </a:t>
            </a:r>
          </a:p>
          <a:p>
            <a:pPr marL="342900" indent="-342900"/>
            <a:r>
              <a:rPr lang="it-IT" sz="2800"/>
              <a:t>                                         </a:t>
            </a:r>
          </a:p>
        </p:txBody>
      </p:sp>
      <p:sp>
        <p:nvSpPr>
          <p:cNvPr id="59394" name="Rectangle 3"/>
          <p:cNvSpPr>
            <a:spLocks noChangeArrowheads="1"/>
          </p:cNvSpPr>
          <p:nvPr/>
        </p:nvSpPr>
        <p:spPr bwMode="auto">
          <a:xfrm>
            <a:off x="468313" y="1196975"/>
            <a:ext cx="8278812" cy="1552575"/>
          </a:xfrm>
          <a:prstGeom prst="rect">
            <a:avLst/>
          </a:prstGeom>
          <a:noFill/>
          <a:ln w="9525">
            <a:noFill/>
            <a:miter lim="800000"/>
            <a:headEnd/>
            <a:tailEnd/>
          </a:ln>
        </p:spPr>
        <p:txBody>
          <a:bodyPr wrap="none" anchor="ctr">
            <a:spAutoFit/>
          </a:bodyPr>
          <a:lstStyle/>
          <a:p>
            <a:r>
              <a:rPr lang="it-IT" sz="2400" b="1"/>
              <a:t>Che fare quando vi prescrivono una medicina</a:t>
            </a:r>
            <a:br>
              <a:rPr lang="it-IT" sz="2400" b="1"/>
            </a:br>
            <a:r>
              <a:rPr lang="it-IT" sz="2400" b="1"/>
              <a:t>Un decalogo per sapere come utilizzare correttamente i </a:t>
            </a:r>
          </a:p>
          <a:p>
            <a:r>
              <a:rPr lang="it-IT" sz="2400" b="1"/>
              <a:t>farmaci e cosa chiedere al vostro medico.</a:t>
            </a:r>
            <a:br>
              <a:rPr lang="it-IT" sz="2400" b="1"/>
            </a:br>
            <a:endParaRPr lang="it-IT" sz="2400" b="1"/>
          </a:p>
        </p:txBody>
      </p:sp>
      <p:pic>
        <p:nvPicPr>
          <p:cNvPr id="59395" name="Picture 4" descr="logo">
            <a:hlinkClick r:id="rId3"/>
          </p:cNvPr>
          <p:cNvPicPr>
            <a:picLocks noChangeAspect="1" noChangeArrowheads="1"/>
          </p:cNvPicPr>
          <p:nvPr/>
        </p:nvPicPr>
        <p:blipFill>
          <a:blip r:embed="rId4"/>
          <a:srcRect/>
          <a:stretch>
            <a:fillRect/>
          </a:stretch>
        </p:blipFill>
        <p:spPr bwMode="auto">
          <a:xfrm>
            <a:off x="2700338" y="0"/>
            <a:ext cx="3095625" cy="852488"/>
          </a:xfrm>
          <a:prstGeom prst="rect">
            <a:avLst/>
          </a:prstGeom>
          <a:noFill/>
          <a:ln w="9525">
            <a:noFill/>
            <a:miter lim="800000"/>
            <a:headEnd/>
            <a:tailEnd/>
          </a:ln>
        </p:spPr>
      </p:pic>
      <p:pic>
        <p:nvPicPr>
          <p:cNvPr id="59396" name="Picture 5" descr="spacer"/>
          <p:cNvPicPr>
            <a:picLocks noChangeAspect="1" noChangeArrowheads="1"/>
          </p:cNvPicPr>
          <p:nvPr/>
        </p:nvPicPr>
        <p:blipFill>
          <a:blip r:embed="rId5"/>
          <a:srcRect/>
          <a:stretch>
            <a:fillRect/>
          </a:stretch>
        </p:blipFill>
        <p:spPr bwMode="auto">
          <a:xfrm>
            <a:off x="4143375" y="2994025"/>
            <a:ext cx="9525" cy="285750"/>
          </a:xfrm>
          <a:prstGeom prst="rect">
            <a:avLst/>
          </a:prstGeom>
          <a:noFill/>
          <a:ln w="9525">
            <a:noFill/>
            <a:miter lim="800000"/>
            <a:headEnd/>
            <a:tailEnd/>
          </a:ln>
        </p:spPr>
      </p:pic>
      <p:pic>
        <p:nvPicPr>
          <p:cNvPr id="59397" name="Picture 6" descr="faccine_merav0009"/>
          <p:cNvPicPr>
            <a:picLocks noChangeAspect="1" noChangeArrowheads="1" noCrop="1"/>
          </p:cNvPicPr>
          <p:nvPr/>
        </p:nvPicPr>
        <p:blipFill>
          <a:blip r:embed="rId6"/>
          <a:srcRect/>
          <a:stretch>
            <a:fillRect/>
          </a:stretch>
        </p:blipFill>
        <p:spPr bwMode="auto">
          <a:xfrm>
            <a:off x="4500563" y="2997200"/>
            <a:ext cx="503237" cy="503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r="67061" b="24352"/>
          <a:stretch>
            <a:fillRect/>
          </a:stretch>
        </p:blipFill>
        <p:spPr bwMode="auto">
          <a:xfrm>
            <a:off x="0" y="0"/>
            <a:ext cx="5580063" cy="2566988"/>
          </a:xfrm>
          <a:prstGeom prst="rect">
            <a:avLst/>
          </a:prstGeom>
          <a:noFill/>
          <a:ln w="9525">
            <a:noFill/>
            <a:miter lim="800000"/>
            <a:headEnd/>
            <a:tailEnd/>
          </a:ln>
        </p:spPr>
      </p:pic>
      <p:pic>
        <p:nvPicPr>
          <p:cNvPr id="17410" name="Picture 3"/>
          <p:cNvPicPr>
            <a:picLocks noChangeAspect="1" noChangeArrowheads="1"/>
          </p:cNvPicPr>
          <p:nvPr/>
        </p:nvPicPr>
        <p:blipFill>
          <a:blip r:embed="rId2"/>
          <a:srcRect l="32544"/>
          <a:stretch>
            <a:fillRect/>
          </a:stretch>
        </p:blipFill>
        <p:spPr bwMode="auto">
          <a:xfrm>
            <a:off x="0" y="2781300"/>
            <a:ext cx="91440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ChangeArrowheads="1"/>
          </p:cNvSpPr>
          <p:nvPr/>
        </p:nvSpPr>
        <p:spPr bwMode="auto">
          <a:xfrm>
            <a:off x="179388" y="1463675"/>
            <a:ext cx="8964612" cy="3935413"/>
          </a:xfrm>
          <a:prstGeom prst="rect">
            <a:avLst/>
          </a:prstGeom>
          <a:noFill/>
          <a:ln w="9525">
            <a:noFill/>
            <a:miter lim="800000"/>
            <a:headEnd/>
            <a:tailEnd/>
          </a:ln>
        </p:spPr>
        <p:txBody>
          <a:bodyPr anchor="ctr">
            <a:spAutoFit/>
          </a:bodyPr>
          <a:lstStyle/>
          <a:p>
            <a:r>
              <a:rPr lang="it-IT" sz="2800" b="1">
                <a:solidFill>
                  <a:srgbClr val="000099"/>
                </a:solidFill>
                <a:latin typeface="Comic Sans MS" pitchFamily="66" charset="0"/>
              </a:rPr>
              <a:t>4. Preferire ai farmaci i cambiamenti di stile di vita che spesso danno gli stessi risultati se non migliori rispetto ai farmaci.</a:t>
            </a:r>
            <a:r>
              <a:rPr lang="it-IT" sz="2800" b="1">
                <a:latin typeface="Comic Sans MS" pitchFamily="66" charset="0"/>
              </a:rPr>
              <a:t> </a:t>
            </a:r>
            <a:r>
              <a:rPr lang="it-IT" sz="2800">
                <a:latin typeface="Comic Sans MS" pitchFamily="66" charset="0"/>
              </a:rPr>
              <a:t/>
            </a:r>
            <a:br>
              <a:rPr lang="it-IT" sz="2800">
                <a:latin typeface="Comic Sans MS" pitchFamily="66" charset="0"/>
              </a:rPr>
            </a:br>
            <a:r>
              <a:rPr lang="it-IT" sz="2800">
                <a:latin typeface="Comic Sans MS" pitchFamily="66" charset="0"/>
              </a:rPr>
              <a:t>In molti casi si potrebbero ottenere risultati con cambiamento dello stile di vita o di comportamento, come mangiando in modo diverso, o facendo moto, o smettendo di fumare. È vero, costa un po’ di fatica, ma i risultati sono più duraturi e ne trae beneficio tutto l’organismo. </a:t>
            </a:r>
          </a:p>
        </p:txBody>
      </p:sp>
      <p:pic>
        <p:nvPicPr>
          <p:cNvPr id="61442" name="Picture 3" descr="Mangia"/>
          <p:cNvPicPr>
            <a:picLocks noChangeAspect="1" noChangeArrowheads="1" noCrop="1"/>
          </p:cNvPicPr>
          <p:nvPr/>
        </p:nvPicPr>
        <p:blipFill>
          <a:blip r:embed="rId3"/>
          <a:srcRect/>
          <a:stretch>
            <a:fillRect/>
          </a:stretch>
        </p:blipFill>
        <p:spPr bwMode="auto">
          <a:xfrm>
            <a:off x="3492500" y="5456238"/>
            <a:ext cx="1655763" cy="127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0" y="1146175"/>
            <a:ext cx="9144000" cy="4232275"/>
          </a:xfrm>
          <a:prstGeom prst="rect">
            <a:avLst/>
          </a:prstGeom>
          <a:noFill/>
          <a:ln w="9525">
            <a:noFill/>
            <a:miter lim="800000"/>
            <a:headEnd/>
            <a:tailEnd/>
          </a:ln>
        </p:spPr>
        <p:txBody>
          <a:bodyPr anchor="ctr">
            <a:spAutoFit/>
          </a:bodyPr>
          <a:lstStyle/>
          <a:p>
            <a:r>
              <a:rPr lang="it-IT" sz="4000" b="1">
                <a:solidFill>
                  <a:srgbClr val="000099"/>
                </a:solidFill>
              </a:rPr>
              <a:t>7. Non lasciarsi abbindolare dall’informazione dei mass media. </a:t>
            </a:r>
            <a:br>
              <a:rPr lang="it-IT" sz="4000" b="1">
                <a:solidFill>
                  <a:srgbClr val="000099"/>
                </a:solidFill>
              </a:rPr>
            </a:br>
            <a:r>
              <a:rPr lang="it-IT" sz="2400"/>
              <a:t>Spesso è il risultato di conferenze stampa organizzate in località amene dalle aziende farmaceutiche per fare marketing di un farmaco. Tendono a enfatizzare il numero di malati che soffrono di quella patologia, vantare progressi spesso inesistenti nelle terapie, e gli stessi “professori” che, intervistati, parlano bene del farmaco in questione senza parlare degli ineliminabilil rischi connessi con la terapia, sono spesso pagati dall’azienda farmaceutica che lo produce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323850" y="546100"/>
            <a:ext cx="8640763" cy="5332413"/>
          </a:xfrm>
          <a:prstGeom prst="rect">
            <a:avLst/>
          </a:prstGeom>
          <a:noFill/>
          <a:ln w="9525">
            <a:noFill/>
            <a:miter lim="800000"/>
            <a:headEnd/>
            <a:tailEnd/>
          </a:ln>
        </p:spPr>
        <p:txBody>
          <a:bodyPr anchor="ctr">
            <a:spAutoFit/>
          </a:bodyPr>
          <a:lstStyle/>
          <a:p>
            <a:r>
              <a:rPr lang="it-IT" sz="4000" b="1">
                <a:solidFill>
                  <a:srgbClr val="000099"/>
                </a:solidFill>
              </a:rPr>
              <a:t>10. Preferite i farmaci più vecchi, sono quelli più collaudati e quindi più sicuri.</a:t>
            </a:r>
            <a:r>
              <a:rPr lang="it-IT" sz="4000">
                <a:solidFill>
                  <a:srgbClr val="000099"/>
                </a:solidFill>
              </a:rPr>
              <a:t/>
            </a:r>
            <a:br>
              <a:rPr lang="it-IT" sz="4000">
                <a:solidFill>
                  <a:srgbClr val="000099"/>
                </a:solidFill>
              </a:rPr>
            </a:br>
            <a:r>
              <a:rPr lang="it-IT" sz="3200"/>
              <a:t>L’ultimo uscito è anche il farmaco meno sperimentato, che ancora deve dimostrare gli effetti negativi: Vioxx, Celebrex e ora il Bextra ed altri farmaci ritirati dal mercato erano gli ultimi aggiunti alla serie degli antiinfiammatori, e anche I più costosi. Siete sicuri di voler fare voi da cavie?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srcRect/>
          <a:stretch>
            <a:fillRect/>
          </a:stretch>
        </p:blipFill>
        <p:spPr bwMode="auto">
          <a:xfrm>
            <a:off x="179388" y="188913"/>
            <a:ext cx="3186112" cy="3816350"/>
          </a:xfrm>
          <a:prstGeom prst="rect">
            <a:avLst/>
          </a:prstGeom>
          <a:noFill/>
          <a:ln w="9525">
            <a:noFill/>
            <a:miter lim="800000"/>
            <a:headEnd/>
            <a:tailEnd/>
          </a:ln>
        </p:spPr>
      </p:pic>
      <p:sp>
        <p:nvSpPr>
          <p:cNvPr id="67586" name="Rectangle 3"/>
          <p:cNvSpPr>
            <a:spLocks noChangeArrowheads="1"/>
          </p:cNvSpPr>
          <p:nvPr/>
        </p:nvSpPr>
        <p:spPr bwMode="auto">
          <a:xfrm>
            <a:off x="3348038" y="188913"/>
            <a:ext cx="5795962" cy="6065837"/>
          </a:xfrm>
          <a:prstGeom prst="rect">
            <a:avLst/>
          </a:prstGeom>
          <a:noFill/>
          <a:ln w="9525">
            <a:noFill/>
            <a:miter lim="800000"/>
            <a:headEnd/>
            <a:tailEnd/>
          </a:ln>
        </p:spPr>
        <p:txBody>
          <a:bodyPr anchor="ctr">
            <a:spAutoFit/>
          </a:bodyPr>
          <a:lstStyle/>
          <a:p>
            <a:r>
              <a:rPr lang="it-IT" sz="3200" b="1" i="1"/>
              <a:t>Ray Moynihan</a:t>
            </a:r>
            <a:r>
              <a:rPr lang="it-IT" sz="3200" i="1"/>
              <a:t>, </a:t>
            </a:r>
            <a:r>
              <a:rPr lang="it-IT" sz="2800" i="1"/>
              <a:t>è uno dei più autorevoli scrittori al mondo nell’ambito della ricerca sulla salute. I suoi lavori sono comparsi su</a:t>
            </a:r>
            <a:r>
              <a:rPr lang="it-IT" sz="3200" i="1"/>
              <a:t> </a:t>
            </a:r>
            <a:r>
              <a:rPr lang="it-IT" sz="3200"/>
              <a:t>The Age</a:t>
            </a:r>
            <a:r>
              <a:rPr lang="it-IT" sz="3200" i="1"/>
              <a:t>, </a:t>
            </a:r>
            <a:r>
              <a:rPr lang="it-IT" sz="3200"/>
              <a:t>Sydney Morning Herald</a:t>
            </a:r>
            <a:r>
              <a:rPr lang="it-IT" sz="3200" i="1"/>
              <a:t>, </a:t>
            </a:r>
            <a:r>
              <a:rPr lang="it-IT" sz="3200"/>
              <a:t>The Australian Financial Review</a:t>
            </a:r>
            <a:r>
              <a:rPr lang="it-IT" sz="3200" i="1"/>
              <a:t>, </a:t>
            </a:r>
            <a:r>
              <a:rPr lang="it-IT" sz="3200"/>
              <a:t>The British Medical Journal</a:t>
            </a:r>
            <a:r>
              <a:rPr lang="it-IT" sz="3200" i="1"/>
              <a:t>, </a:t>
            </a:r>
            <a:r>
              <a:rPr lang="it-IT" sz="3200"/>
              <a:t>Lancet</a:t>
            </a:r>
            <a:r>
              <a:rPr lang="it-IT" sz="3200" i="1"/>
              <a:t> e </a:t>
            </a:r>
            <a:r>
              <a:rPr lang="it-IT" sz="3200"/>
              <a:t>New England Journal of Medicine</a:t>
            </a:r>
            <a:r>
              <a:rPr lang="it-IT" sz="3200" i="1"/>
              <a:t>.</a:t>
            </a:r>
            <a:br>
              <a:rPr lang="it-IT" sz="3200" i="1"/>
            </a:br>
            <a:r>
              <a:rPr lang="it-IT" sz="3200" b="1" i="1"/>
              <a:t>Alan Cassels</a:t>
            </a:r>
            <a:r>
              <a:rPr lang="it-IT" sz="3200" i="1"/>
              <a:t> </a:t>
            </a:r>
            <a:r>
              <a:rPr lang="it-IT" sz="2800" i="1"/>
              <a:t>è un ricercatore canadese che opera nell’ambito dello studio delle politiche adottate rispetto ai farmaci.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ChangeArrowheads="1"/>
          </p:cNvSpPr>
          <p:nvPr/>
        </p:nvSpPr>
        <p:spPr bwMode="auto">
          <a:xfrm>
            <a:off x="468313" y="0"/>
            <a:ext cx="8066087" cy="3287713"/>
          </a:xfrm>
          <a:prstGeom prst="rect">
            <a:avLst/>
          </a:prstGeom>
          <a:noFill/>
          <a:ln w="9525">
            <a:noFill/>
            <a:miter lim="800000"/>
            <a:headEnd/>
            <a:tailEnd/>
          </a:ln>
        </p:spPr>
        <p:txBody>
          <a:bodyPr anchor="ctr">
            <a:spAutoFit/>
          </a:bodyPr>
          <a:lstStyle/>
          <a:p>
            <a:r>
              <a:rPr lang="it-IT" sz="2400" b="1"/>
              <a:t>«"Quando mi sono venduto?" mi interruppe con una delle sue gran risate. "Oppure, diciamo, quando mi sono lasciato comprare? </a:t>
            </a:r>
          </a:p>
          <a:p>
            <a:r>
              <a:rPr lang="it-IT" sz="2400" b="1"/>
              <a:t>Quando ho capito che la ricerca è al </a:t>
            </a:r>
          </a:p>
          <a:p>
            <a:r>
              <a:rPr lang="it-IT" sz="2400" b="1"/>
              <a:t>servizio del potere e che il ricercatore </a:t>
            </a:r>
          </a:p>
          <a:p>
            <a:r>
              <a:rPr lang="it-IT" sz="2400" b="1"/>
              <a:t>è un’oca che produce uova d’oro e </a:t>
            </a:r>
          </a:p>
          <a:p>
            <a:r>
              <a:rPr lang="it-IT" sz="2400" b="1"/>
              <a:t>che quell’oro andava tutto sulla tavola </a:t>
            </a:r>
          </a:p>
          <a:p>
            <a:r>
              <a:rPr lang="it-IT" sz="2400" b="1"/>
              <a:t>di chi comanda".»</a:t>
            </a:r>
            <a:r>
              <a:rPr lang="it-IT"/>
              <a:t/>
            </a:r>
            <a:br>
              <a:rPr lang="it-IT"/>
            </a:br>
            <a:endParaRPr lang="it-IT"/>
          </a:p>
        </p:txBody>
      </p:sp>
      <p:sp>
        <p:nvSpPr>
          <p:cNvPr id="69634" name="Rectangle 3"/>
          <p:cNvSpPr>
            <a:spLocks noChangeArrowheads="1"/>
          </p:cNvSpPr>
          <p:nvPr/>
        </p:nvSpPr>
        <p:spPr bwMode="auto">
          <a:xfrm>
            <a:off x="611188" y="3173413"/>
            <a:ext cx="6121400" cy="3233737"/>
          </a:xfrm>
          <a:prstGeom prst="rect">
            <a:avLst/>
          </a:prstGeom>
          <a:noFill/>
          <a:ln w="9525">
            <a:noFill/>
            <a:miter lim="800000"/>
            <a:headEnd/>
            <a:tailEnd/>
          </a:ln>
        </p:spPr>
        <p:txBody>
          <a:bodyPr anchor="ctr">
            <a:spAutoFit/>
          </a:bodyPr>
          <a:lstStyle/>
          <a:p>
            <a:r>
              <a:rPr lang="it-IT" b="1"/>
              <a:t>Renzo Tomatis</a:t>
            </a:r>
            <a:r>
              <a:rPr lang="it-IT"/>
              <a:t> ha lavorato a Chicago e a Lione e </a:t>
            </a:r>
            <a:r>
              <a:rPr lang="it-IT" sz="2000" b="1"/>
              <a:t>ha diretto per oltre un decennio l’Agenzia internazionale per la ricerca sul cancro dell’Organizzazione Mondiale della Sanità.</a:t>
            </a:r>
            <a:r>
              <a:rPr lang="it-IT"/>
              <a:t> Tornato in Italia, ha deciso di dedicarsi alla pratica clinica della medicina.</a:t>
            </a:r>
            <a:br>
              <a:rPr lang="it-IT"/>
            </a:br>
            <a:r>
              <a:rPr lang="it-IT"/>
              <a:t/>
            </a:r>
            <a:br>
              <a:rPr lang="it-IT"/>
            </a:br>
            <a:r>
              <a:rPr lang="it-IT"/>
              <a:t>Hanno scritto di lui: «Nei suoi libri il lettore trova forse più domande che risposte; le risposte sono da ricercare nella sua vita, condotta con rigore scientifico e integrità morale». </a:t>
            </a:r>
          </a:p>
        </p:txBody>
      </p:sp>
      <p:pic>
        <p:nvPicPr>
          <p:cNvPr id="69635" name="Picture 4"/>
          <p:cNvPicPr>
            <a:picLocks noChangeAspect="1" noChangeArrowheads="1"/>
          </p:cNvPicPr>
          <p:nvPr/>
        </p:nvPicPr>
        <p:blipFill>
          <a:blip r:embed="rId3"/>
          <a:srcRect/>
          <a:stretch>
            <a:fillRect/>
          </a:stretch>
        </p:blipFill>
        <p:spPr bwMode="auto">
          <a:xfrm>
            <a:off x="6732588" y="1557338"/>
            <a:ext cx="2314575"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srcRect/>
          <a:stretch>
            <a:fillRect/>
          </a:stretch>
        </p:blipFill>
        <p:spPr bwMode="auto">
          <a:xfrm>
            <a:off x="5334000" y="0"/>
            <a:ext cx="3810000" cy="6858000"/>
          </a:xfrm>
          <a:prstGeom prst="rect">
            <a:avLst/>
          </a:prstGeom>
          <a:noFill/>
          <a:ln w="9525">
            <a:noFill/>
            <a:miter lim="800000"/>
            <a:headEnd/>
            <a:tailEnd/>
          </a:ln>
        </p:spPr>
      </p:pic>
      <p:sp>
        <p:nvSpPr>
          <p:cNvPr id="71682" name="Text Box 3"/>
          <p:cNvSpPr txBox="1">
            <a:spLocks noChangeArrowheads="1"/>
          </p:cNvSpPr>
          <p:nvPr/>
        </p:nvSpPr>
        <p:spPr bwMode="auto">
          <a:xfrm>
            <a:off x="457200" y="457200"/>
            <a:ext cx="3763963" cy="2286000"/>
          </a:xfrm>
          <a:prstGeom prst="rect">
            <a:avLst/>
          </a:prstGeom>
          <a:noFill/>
          <a:ln w="9525">
            <a:noFill/>
            <a:miter lim="800000"/>
            <a:headEnd/>
            <a:tailEnd/>
          </a:ln>
        </p:spPr>
        <p:txBody>
          <a:bodyPr wrap="none">
            <a:spAutoFit/>
          </a:bodyPr>
          <a:lstStyle/>
          <a:p>
            <a:pPr algn="ctr"/>
            <a:r>
              <a:rPr lang="it-IT" sz="7200">
                <a:solidFill>
                  <a:srgbClr val="FF0000"/>
                </a:solidFill>
                <a:latin typeface="Comic Sans MS" pitchFamily="66" charset="0"/>
              </a:rPr>
              <a:t>La NON</a:t>
            </a:r>
          </a:p>
          <a:p>
            <a:pPr algn="ctr"/>
            <a:r>
              <a:rPr lang="it-IT" sz="7200">
                <a:solidFill>
                  <a:srgbClr val="FF0000"/>
                </a:solidFill>
                <a:latin typeface="Comic Sans MS" pitchFamily="66" charset="0"/>
              </a:rPr>
              <a:t>Malattia</a:t>
            </a:r>
          </a:p>
        </p:txBody>
      </p:sp>
      <p:sp>
        <p:nvSpPr>
          <p:cNvPr id="71683" name="Text Box 4"/>
          <p:cNvSpPr txBox="1">
            <a:spLocks noChangeArrowheads="1"/>
          </p:cNvSpPr>
          <p:nvPr/>
        </p:nvSpPr>
        <p:spPr bwMode="auto">
          <a:xfrm>
            <a:off x="304800" y="3048000"/>
            <a:ext cx="4724400" cy="3013075"/>
          </a:xfrm>
          <a:prstGeom prst="rect">
            <a:avLst/>
          </a:prstGeom>
          <a:noFill/>
          <a:ln w="9525">
            <a:noFill/>
            <a:miter lim="800000"/>
            <a:headEnd/>
            <a:tailEnd/>
          </a:ln>
        </p:spPr>
        <p:txBody>
          <a:bodyPr>
            <a:spAutoFit/>
          </a:bodyPr>
          <a:lstStyle/>
          <a:p>
            <a:pPr>
              <a:spcBef>
                <a:spcPct val="50000"/>
              </a:spcBef>
              <a:buFontTx/>
              <a:buChar char="-"/>
            </a:pPr>
            <a:r>
              <a:rPr lang="it-IT" sz="2400" b="1" u="sng">
                <a:latin typeface="Comic Sans MS" pitchFamily="66" charset="0"/>
              </a:rPr>
              <a:t>Passiva </a:t>
            </a:r>
            <a:r>
              <a:rPr lang="it-IT" sz="2400">
                <a:latin typeface="Comic Sans MS" pitchFamily="66" charset="0"/>
              </a:rPr>
              <a:t>: si segue la corrente senza alcun vantaggio per sé e per il pz. </a:t>
            </a:r>
          </a:p>
          <a:p>
            <a:pPr>
              <a:spcBef>
                <a:spcPct val="50000"/>
              </a:spcBef>
              <a:buFontTx/>
              <a:buChar char="-"/>
            </a:pPr>
            <a:r>
              <a:rPr lang="it-IT" sz="2400" b="1" u="sng">
                <a:latin typeface="Comic Sans MS" pitchFamily="66" charset="0"/>
              </a:rPr>
              <a:t>Attiva</a:t>
            </a:r>
            <a:r>
              <a:rPr lang="it-IT" sz="2400">
                <a:latin typeface="Comic Sans MS" pitchFamily="66" charset="0"/>
              </a:rPr>
              <a:t>: si “vende una malattia” per guadagno (DISEASE MONGERING)</a:t>
            </a:r>
          </a:p>
          <a:p>
            <a:pPr>
              <a:spcBef>
                <a:spcPct val="50000"/>
              </a:spcBef>
            </a:pPr>
            <a:endParaRPr lang="it-IT" sz="2400">
              <a:latin typeface="Comic Sans MS" pitchFamily="66" charset="0"/>
            </a:endParaRPr>
          </a:p>
        </p:txBody>
      </p:sp>
      <p:pic>
        <p:nvPicPr>
          <p:cNvPr id="71684" name="Picture 5"/>
          <p:cNvPicPr>
            <a:picLocks noChangeAspect="1" noChangeArrowheads="1"/>
          </p:cNvPicPr>
          <p:nvPr/>
        </p:nvPicPr>
        <p:blipFill>
          <a:blip r:embed="rId4"/>
          <a:srcRect/>
          <a:stretch>
            <a:fillRect/>
          </a:stretch>
        </p:blipFill>
        <p:spPr bwMode="auto">
          <a:xfrm>
            <a:off x="0" y="5888038"/>
            <a:ext cx="6705600" cy="969962"/>
          </a:xfrm>
          <a:prstGeom prst="rect">
            <a:avLst/>
          </a:prstGeom>
          <a:noFill/>
          <a:ln w="9525">
            <a:noFill/>
            <a:miter lim="800000"/>
            <a:headEnd/>
            <a:tailEnd/>
          </a:ln>
        </p:spPr>
      </p:pic>
      <p:sp>
        <p:nvSpPr>
          <p:cNvPr id="80902" name="WordArt 6"/>
          <p:cNvSpPr>
            <a:spLocks noChangeArrowheads="1" noChangeShapeType="1" noTextEdit="1"/>
          </p:cNvSpPr>
          <p:nvPr/>
        </p:nvSpPr>
        <p:spPr bwMode="auto">
          <a:xfrm rot="579399">
            <a:off x="-468313" y="0"/>
            <a:ext cx="9361488" cy="7173913"/>
          </a:xfrm>
          <a:prstGeom prst="rect">
            <a:avLst/>
          </a:prstGeom>
        </p:spPr>
        <p:txBody>
          <a:bodyPr wrap="none" fromWordArt="1">
            <a:prstTxWarp prst="textCascadeUp">
              <a:avLst>
                <a:gd name="adj" fmla="val 53773"/>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it-IT" sz="3600" b="1" kern="10">
                <a:ln w="9525">
                  <a:round/>
                  <a:headEnd/>
                  <a:tailEnd/>
                </a:ln>
                <a:gradFill rotWithShape="1">
                  <a:gsLst>
                    <a:gs pos="0">
                      <a:srgbClr val="FFE701"/>
                    </a:gs>
                    <a:gs pos="100000">
                      <a:srgbClr val="FE3E02"/>
                    </a:gs>
                  </a:gsLst>
                  <a:lin ang="4800000" scaled="1"/>
                </a:gradFill>
                <a:latin typeface="Arial"/>
                <a:cs typeface="Arial"/>
              </a:rPr>
              <a:t>Coloro che si </a:t>
            </a:r>
          </a:p>
          <a:p>
            <a:pPr algn="ctr"/>
            <a:r>
              <a:rPr lang="it-IT" sz="3600" b="1" kern="10">
                <a:ln w="9525">
                  <a:round/>
                  <a:headEnd/>
                  <a:tailEnd/>
                </a:ln>
                <a:gradFill rotWithShape="1">
                  <a:gsLst>
                    <a:gs pos="0">
                      <a:srgbClr val="FFE701"/>
                    </a:gs>
                    <a:gs pos="100000">
                      <a:srgbClr val="FE3E02"/>
                    </a:gs>
                  </a:gsLst>
                  <a:lin ang="4800000" scaled="1"/>
                </a:gradFill>
                <a:latin typeface="Arial"/>
                <a:cs typeface="Arial"/>
              </a:rPr>
              <a:t>credono sani </a:t>
            </a:r>
          </a:p>
          <a:p>
            <a:pPr algn="ctr"/>
            <a:r>
              <a:rPr lang="it-IT" sz="3600" b="1" kern="10">
                <a:ln w="9525">
                  <a:round/>
                  <a:headEnd/>
                  <a:tailEnd/>
                </a:ln>
                <a:gradFill rotWithShape="1">
                  <a:gsLst>
                    <a:gs pos="0">
                      <a:srgbClr val="FFE701"/>
                    </a:gs>
                    <a:gs pos="100000">
                      <a:srgbClr val="FE3E02"/>
                    </a:gs>
                  </a:gsLst>
                  <a:lin ang="4800000" scaled="1"/>
                </a:gradFill>
                <a:latin typeface="Arial"/>
                <a:cs typeface="Arial"/>
              </a:rPr>
              <a:t>sono malati </a:t>
            </a:r>
          </a:p>
          <a:p>
            <a:pPr algn="ctr"/>
            <a:r>
              <a:rPr lang="it-IT" sz="3600" b="1" kern="10">
                <a:ln w="9525">
                  <a:round/>
                  <a:headEnd/>
                  <a:tailEnd/>
                </a:ln>
                <a:gradFill rotWithShape="1">
                  <a:gsLst>
                    <a:gs pos="0">
                      <a:srgbClr val="FFE701"/>
                    </a:gs>
                    <a:gs pos="100000">
                      <a:srgbClr val="FE3E02"/>
                    </a:gs>
                  </a:gsLst>
                  <a:lin ang="4800000" scaled="1"/>
                </a:gradFill>
                <a:latin typeface="Arial"/>
                <a:cs typeface="Arial"/>
              </a:rPr>
              <a:t>che non sanno </a:t>
            </a:r>
          </a:p>
          <a:p>
            <a:pPr algn="ctr"/>
            <a:r>
              <a:rPr lang="it-IT" sz="3600" b="1" kern="10">
                <a:ln w="9525">
                  <a:round/>
                  <a:headEnd/>
                  <a:tailEnd/>
                </a:ln>
                <a:gradFill rotWithShape="1">
                  <a:gsLst>
                    <a:gs pos="0">
                      <a:srgbClr val="FFE701"/>
                    </a:gs>
                    <a:gs pos="100000">
                      <a:srgbClr val="FE3E02"/>
                    </a:gs>
                  </a:gsLst>
                  <a:lin ang="4800000" scaled="1"/>
                </a:gradFill>
                <a:latin typeface="Arial"/>
                <a:cs typeface="Arial"/>
              </a:rPr>
              <a:t>di esserlo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902"/>
                                        </p:tgtEl>
                                        <p:attrNameLst>
                                          <p:attrName>style.visibility</p:attrName>
                                        </p:attrNameLst>
                                      </p:cBhvr>
                                      <p:to>
                                        <p:strVal val="visible"/>
                                      </p:to>
                                    </p:set>
                                    <p:anim calcmode="lin" valueType="num">
                                      <p:cBhvr additive="base">
                                        <p:cTn id="7" dur="500" fill="hold"/>
                                        <p:tgtEl>
                                          <p:spTgt spid="80902"/>
                                        </p:tgtEl>
                                        <p:attrNameLst>
                                          <p:attrName>ppt_x</p:attrName>
                                        </p:attrNameLst>
                                      </p:cBhvr>
                                      <p:tavLst>
                                        <p:tav tm="0">
                                          <p:val>
                                            <p:strVal val="#ppt_x"/>
                                          </p:val>
                                        </p:tav>
                                        <p:tav tm="100000">
                                          <p:val>
                                            <p:strVal val="#ppt_x"/>
                                          </p:val>
                                        </p:tav>
                                      </p:tavLst>
                                    </p:anim>
                                    <p:anim calcmode="lin" valueType="num">
                                      <p:cBhvr additive="base">
                                        <p:cTn id="8" dur="500" fill="hold"/>
                                        <p:tgtEl>
                                          <p:spTgt spid="809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p:cNvPicPr>
            <a:picLocks noChangeAspect="1" noChangeArrowheads="1"/>
          </p:cNvPicPr>
          <p:nvPr/>
        </p:nvPicPr>
        <p:blipFill>
          <a:blip r:embed="rId3"/>
          <a:srcRect/>
          <a:stretch>
            <a:fillRect/>
          </a:stretch>
        </p:blipFill>
        <p:spPr bwMode="auto">
          <a:xfrm>
            <a:off x="0" y="588963"/>
            <a:ext cx="9144000" cy="567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3"/>
          <a:srcRect/>
          <a:stretch>
            <a:fillRect/>
          </a:stretch>
        </p:blipFill>
        <p:spPr bwMode="auto">
          <a:xfrm>
            <a:off x="0" y="0"/>
            <a:ext cx="1827213" cy="1784350"/>
          </a:xfrm>
          <a:prstGeom prst="rect">
            <a:avLst/>
          </a:prstGeom>
          <a:noFill/>
          <a:ln w="9525">
            <a:noFill/>
            <a:miter lim="800000"/>
            <a:headEnd/>
            <a:tailEnd/>
          </a:ln>
        </p:spPr>
      </p:pic>
      <p:sp>
        <p:nvSpPr>
          <p:cNvPr id="75778" name="Text Box 3"/>
          <p:cNvSpPr txBox="1">
            <a:spLocks noChangeArrowheads="1"/>
          </p:cNvSpPr>
          <p:nvPr/>
        </p:nvSpPr>
        <p:spPr bwMode="auto">
          <a:xfrm>
            <a:off x="3040063" y="830263"/>
            <a:ext cx="5645150" cy="579437"/>
          </a:xfrm>
          <a:prstGeom prst="rect">
            <a:avLst/>
          </a:prstGeom>
          <a:noFill/>
          <a:ln w="9525">
            <a:noFill/>
            <a:miter lim="800000"/>
            <a:headEnd/>
            <a:tailEnd/>
          </a:ln>
        </p:spPr>
        <p:txBody>
          <a:bodyPr wrap="none">
            <a:spAutoFit/>
          </a:bodyPr>
          <a:lstStyle/>
          <a:p>
            <a:r>
              <a:rPr lang="it-IT" sz="3200" b="1">
                <a:latin typeface="Times New Roman" pitchFamily="18" charset="0"/>
              </a:rPr>
              <a:t>Rapporto tra Sanità e industria</a:t>
            </a:r>
          </a:p>
        </p:txBody>
      </p:sp>
      <p:sp>
        <p:nvSpPr>
          <p:cNvPr id="75779" name="Rectangle 4"/>
          <p:cNvSpPr>
            <a:spLocks noChangeArrowheads="1"/>
          </p:cNvSpPr>
          <p:nvPr/>
        </p:nvSpPr>
        <p:spPr bwMode="auto">
          <a:xfrm>
            <a:off x="0" y="2071688"/>
            <a:ext cx="9144000" cy="4362450"/>
          </a:xfrm>
          <a:prstGeom prst="rect">
            <a:avLst/>
          </a:prstGeom>
          <a:noFill/>
          <a:ln w="9525">
            <a:noFill/>
            <a:miter lim="800000"/>
            <a:headEnd/>
            <a:tailEnd/>
          </a:ln>
        </p:spPr>
        <p:txBody>
          <a:bodyPr anchor="ctr">
            <a:spAutoFit/>
          </a:bodyPr>
          <a:lstStyle/>
          <a:p>
            <a:r>
              <a:rPr lang="it-IT" sz="2800" i="1">
                <a:latin typeface="Times New Roman" pitchFamily="18" charset="0"/>
              </a:rPr>
              <a:t>Una compagnia di porcospini, in una fredda giornata d'inverno, si strinsero vicini, per proteggersi, col calore reciproco, dal rimanere assiderati. Ben presto, però, sentirono le spine reciproche; il dolore li costrinse ad allontanarsi di nuovo l'uno dall'altro. Quando poi il bisogno di scaldarsi li portò di nuovo a stare insieme, si ripeté quell'altro malanno; di modo che venivano sballottati avanti e indietro tra due mali, finché non ebbero trovato una moderata distanza reciproca, che rappresentava per loro la migliore posizione. </a:t>
            </a:r>
            <a:br>
              <a:rPr lang="it-IT" sz="2800" i="1">
                <a:latin typeface="Times New Roman" pitchFamily="18" charset="0"/>
              </a:rPr>
            </a:br>
            <a:r>
              <a:rPr lang="it-IT" sz="2800" i="1">
                <a:solidFill>
                  <a:srgbClr val="FF0000"/>
                </a:solidFill>
                <a:latin typeface="Times New Roman" pitchFamily="18" charset="0"/>
              </a:rPr>
              <a:t>(A. Schopenhauer, Parerga e Paralipomena, II, 2, cap. 30)</a:t>
            </a:r>
            <a:r>
              <a:rPr lang="it-IT" sz="2800">
                <a:solidFill>
                  <a:srgbClr val="FF0000"/>
                </a:solidFill>
                <a:latin typeface="Times New Roman" pitchFamily="18"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4"/>
          <p:cNvSpPr>
            <a:spLocks noChangeArrowheads="1"/>
          </p:cNvSpPr>
          <p:nvPr/>
        </p:nvSpPr>
        <p:spPr bwMode="auto">
          <a:xfrm>
            <a:off x="323850" y="2559050"/>
            <a:ext cx="8569325" cy="2838450"/>
          </a:xfrm>
          <a:prstGeom prst="rect">
            <a:avLst/>
          </a:prstGeom>
          <a:noFill/>
          <a:ln w="9525">
            <a:noFill/>
            <a:miter lim="800000"/>
            <a:headEnd/>
            <a:tailEnd/>
          </a:ln>
        </p:spPr>
        <p:txBody>
          <a:bodyPr>
            <a:spAutoFit/>
          </a:bodyPr>
          <a:lstStyle/>
          <a:p>
            <a:r>
              <a:rPr lang="it-IT" sz="3600">
                <a:latin typeface="Comic Sans MS" pitchFamily="66" charset="0"/>
              </a:rPr>
              <a:t>GIURO:</a:t>
            </a:r>
          </a:p>
          <a:p>
            <a:r>
              <a:rPr lang="it-IT" sz="3600">
                <a:latin typeface="Comic Sans MS" pitchFamily="66" charset="0"/>
              </a:rPr>
              <a:t>di esercitare la medicina in libertà e</a:t>
            </a:r>
          </a:p>
          <a:p>
            <a:r>
              <a:rPr lang="it-IT" sz="3600">
                <a:latin typeface="Comic Sans MS" pitchFamily="66" charset="0"/>
              </a:rPr>
              <a:t>indipendenza di giudizio e di comportamento rifuggendo da ogni indebito condizionamento</a:t>
            </a:r>
          </a:p>
        </p:txBody>
      </p:sp>
      <p:pic>
        <p:nvPicPr>
          <p:cNvPr id="77826" name="Picture 5"/>
          <p:cNvPicPr>
            <a:picLocks noChangeAspect="1" noChangeArrowheads="1"/>
          </p:cNvPicPr>
          <p:nvPr/>
        </p:nvPicPr>
        <p:blipFill>
          <a:blip r:embed="rId2"/>
          <a:srcRect/>
          <a:stretch>
            <a:fillRect/>
          </a:stretch>
        </p:blipFill>
        <p:spPr bwMode="auto">
          <a:xfrm>
            <a:off x="0" y="0"/>
            <a:ext cx="2520950" cy="2141538"/>
          </a:xfrm>
          <a:prstGeom prst="rect">
            <a:avLst/>
          </a:prstGeom>
          <a:noFill/>
          <a:ln w="9525">
            <a:noFill/>
            <a:miter lim="800000"/>
            <a:headEnd/>
            <a:tailEnd/>
          </a:ln>
        </p:spPr>
      </p:pic>
      <p:sp>
        <p:nvSpPr>
          <p:cNvPr id="77827" name="Rectangle 6"/>
          <p:cNvSpPr>
            <a:spLocks noChangeArrowheads="1"/>
          </p:cNvSpPr>
          <p:nvPr/>
        </p:nvSpPr>
        <p:spPr bwMode="auto">
          <a:xfrm>
            <a:off x="2636838" y="1268413"/>
            <a:ext cx="6507162" cy="701675"/>
          </a:xfrm>
          <a:prstGeom prst="rect">
            <a:avLst/>
          </a:prstGeom>
          <a:noFill/>
          <a:ln w="9525">
            <a:noFill/>
            <a:miter lim="800000"/>
            <a:headEnd/>
            <a:tailEnd/>
          </a:ln>
        </p:spPr>
        <p:txBody>
          <a:bodyPr wrap="none">
            <a:spAutoFit/>
          </a:bodyPr>
          <a:lstStyle/>
          <a:p>
            <a:r>
              <a:rPr lang="it-IT" sz="4000" b="1" i="1" u="sng">
                <a:solidFill>
                  <a:srgbClr val="FF0000"/>
                </a:solidFill>
              </a:rPr>
              <a:t>Giuramento Professionale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l="31964"/>
          <a:stretch>
            <a:fillRect/>
          </a:stretch>
        </p:blipFill>
        <p:spPr bwMode="auto">
          <a:xfrm>
            <a:off x="0" y="2708275"/>
            <a:ext cx="9123363" cy="2439988"/>
          </a:xfrm>
          <a:prstGeom prst="rect">
            <a:avLst/>
          </a:prstGeom>
          <a:noFill/>
          <a:ln w="9525">
            <a:noFill/>
            <a:miter lim="800000"/>
            <a:headEnd/>
            <a:tailEnd/>
          </a:ln>
        </p:spPr>
      </p:pic>
      <p:pic>
        <p:nvPicPr>
          <p:cNvPr id="18434" name="Picture 3"/>
          <p:cNvPicPr>
            <a:picLocks noChangeAspect="1" noChangeArrowheads="1"/>
          </p:cNvPicPr>
          <p:nvPr/>
        </p:nvPicPr>
        <p:blipFill>
          <a:blip r:embed="rId2"/>
          <a:srcRect r="71585" b="14914"/>
          <a:stretch>
            <a:fillRect/>
          </a:stretch>
        </p:blipFill>
        <p:spPr bwMode="auto">
          <a:xfrm>
            <a:off x="1763713" y="260350"/>
            <a:ext cx="4140200" cy="225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noChangeArrowheads="1"/>
          </p:cNvPicPr>
          <p:nvPr/>
        </p:nvPicPr>
        <p:blipFill>
          <a:blip r:embed="rId2"/>
          <a:srcRect/>
          <a:stretch>
            <a:fillRect/>
          </a:stretch>
        </p:blipFill>
        <p:spPr bwMode="auto">
          <a:xfrm>
            <a:off x="0" y="836613"/>
            <a:ext cx="9144000" cy="5030787"/>
          </a:xfrm>
          <a:prstGeom prst="rect">
            <a:avLst/>
          </a:prstGeom>
          <a:noFill/>
          <a:ln w="9525">
            <a:noFill/>
            <a:miter lim="800000"/>
            <a:headEnd/>
            <a:tailEnd/>
          </a:ln>
        </p:spPr>
      </p:pic>
      <p:pic>
        <p:nvPicPr>
          <p:cNvPr id="19458" name="Picture 6"/>
          <p:cNvPicPr>
            <a:picLocks noChangeAspect="1" noChangeArrowheads="1"/>
          </p:cNvPicPr>
          <p:nvPr/>
        </p:nvPicPr>
        <p:blipFill>
          <a:blip r:embed="rId3"/>
          <a:srcRect/>
          <a:stretch>
            <a:fillRect/>
          </a:stretch>
        </p:blipFill>
        <p:spPr bwMode="auto">
          <a:xfrm>
            <a:off x="1619250" y="5942013"/>
            <a:ext cx="6553200" cy="596900"/>
          </a:xfrm>
          <a:prstGeom prst="rect">
            <a:avLst/>
          </a:prstGeom>
          <a:noFill/>
          <a:ln w="9525">
            <a:noFill/>
            <a:miter lim="800000"/>
            <a:headEnd/>
            <a:tailEnd/>
          </a:ln>
        </p:spPr>
      </p:pic>
      <p:pic>
        <p:nvPicPr>
          <p:cNvPr id="19459" name="Picture 7"/>
          <p:cNvPicPr>
            <a:picLocks noChangeAspect="1" noChangeArrowheads="1"/>
          </p:cNvPicPr>
          <p:nvPr/>
        </p:nvPicPr>
        <p:blipFill>
          <a:blip r:embed="rId4"/>
          <a:srcRect/>
          <a:stretch>
            <a:fillRect/>
          </a:stretch>
        </p:blipFill>
        <p:spPr bwMode="auto">
          <a:xfrm>
            <a:off x="1258888" y="0"/>
            <a:ext cx="7019925" cy="836613"/>
          </a:xfrm>
          <a:prstGeom prst="rect">
            <a:avLst/>
          </a:prstGeom>
          <a:noFill/>
          <a:ln w="9525">
            <a:noFill/>
            <a:miter lim="800000"/>
            <a:headEnd/>
            <a:tailEnd/>
          </a:ln>
        </p:spPr>
      </p:pic>
      <p:sp>
        <p:nvSpPr>
          <p:cNvPr id="19460" name="Rectangle 8"/>
          <p:cNvSpPr>
            <a:spLocks noChangeArrowheads="1"/>
          </p:cNvSpPr>
          <p:nvPr/>
        </p:nvSpPr>
        <p:spPr bwMode="auto">
          <a:xfrm>
            <a:off x="1258888" y="692150"/>
            <a:ext cx="2376487" cy="215900"/>
          </a:xfrm>
          <a:prstGeom prst="rect">
            <a:avLst/>
          </a:prstGeom>
          <a:solidFill>
            <a:schemeClr val="bg1"/>
          </a:solidFill>
          <a:ln w="9525">
            <a:noFill/>
            <a:miter lim="800000"/>
            <a:headEnd/>
            <a:tailEnd/>
          </a:ln>
        </p:spPr>
        <p:txBody>
          <a:bodyPr wrap="none" anchor="ctr"/>
          <a:lstStyle/>
          <a:p>
            <a:endParaRPr lang="it-IT"/>
          </a:p>
        </p:txBody>
      </p:sp>
      <p:sp>
        <p:nvSpPr>
          <p:cNvPr id="89097" name="Rectangle 9"/>
          <p:cNvSpPr>
            <a:spLocks noChangeArrowheads="1"/>
          </p:cNvSpPr>
          <p:nvPr/>
        </p:nvSpPr>
        <p:spPr bwMode="auto">
          <a:xfrm>
            <a:off x="0" y="0"/>
            <a:ext cx="9144000" cy="6858000"/>
          </a:xfrm>
          <a:prstGeom prst="rect">
            <a:avLst/>
          </a:prstGeom>
          <a:solidFill>
            <a:srgbClr val="0000FF"/>
          </a:solidFill>
          <a:ln w="9525">
            <a:solidFill>
              <a:schemeClr val="tx1"/>
            </a:solidFill>
            <a:miter lim="800000"/>
            <a:headEnd/>
            <a:tailEnd/>
          </a:ln>
        </p:spPr>
        <p:txBody>
          <a:bodyPr wrap="none" anchor="ctr"/>
          <a:lstStyle/>
          <a:p>
            <a:pPr algn="ctr"/>
            <a:endParaRPr lang="it-IT"/>
          </a:p>
        </p:txBody>
      </p:sp>
      <p:sp>
        <p:nvSpPr>
          <p:cNvPr id="19462" name="Text Box 10"/>
          <p:cNvSpPr txBox="1">
            <a:spLocks noChangeArrowheads="1"/>
          </p:cNvSpPr>
          <p:nvPr/>
        </p:nvSpPr>
        <p:spPr bwMode="auto">
          <a:xfrm>
            <a:off x="698500" y="1401763"/>
            <a:ext cx="184150" cy="366712"/>
          </a:xfrm>
          <a:prstGeom prst="rect">
            <a:avLst/>
          </a:prstGeom>
          <a:noFill/>
          <a:ln w="9525">
            <a:noFill/>
            <a:miter lim="800000"/>
            <a:headEnd/>
            <a:tailEnd/>
          </a:ln>
        </p:spPr>
        <p:txBody>
          <a:bodyPr>
            <a:spAutoFit/>
          </a:bodyPr>
          <a:lstStyle/>
          <a:p>
            <a:pPr>
              <a:spcBef>
                <a:spcPct val="50000"/>
              </a:spcBef>
            </a:pPr>
            <a:endParaRPr lang="it-IT"/>
          </a:p>
        </p:txBody>
      </p:sp>
      <p:sp>
        <p:nvSpPr>
          <p:cNvPr id="89099" name="Text Box 11"/>
          <p:cNvSpPr txBox="1">
            <a:spLocks noChangeArrowheads="1"/>
          </p:cNvSpPr>
          <p:nvPr/>
        </p:nvSpPr>
        <p:spPr bwMode="auto">
          <a:xfrm>
            <a:off x="501650" y="1268413"/>
            <a:ext cx="8642350" cy="3935412"/>
          </a:xfrm>
          <a:prstGeom prst="rect">
            <a:avLst/>
          </a:prstGeom>
          <a:noFill/>
          <a:ln w="9525">
            <a:noFill/>
            <a:miter lim="800000"/>
            <a:headEnd/>
            <a:tailEnd/>
          </a:ln>
        </p:spPr>
        <p:txBody>
          <a:bodyPr>
            <a:spAutoFit/>
          </a:bodyPr>
          <a:lstStyle/>
          <a:p>
            <a:pPr>
              <a:spcBef>
                <a:spcPct val="50000"/>
              </a:spcBef>
            </a:pPr>
            <a:r>
              <a:rPr lang="it-IT" sz="2800">
                <a:solidFill>
                  <a:srgbClr val="FFFF00"/>
                </a:solidFill>
                <a:latin typeface="Comic Sans MS" pitchFamily="66" charset="0"/>
              </a:rPr>
              <a:t>“l’aiuto dell’industria all’educazione professionale in medicina è tale da  minacciare l’integrità della funzione educativa della medicina”. I singoli professionisti e le istituzioni mediche non dovrebbero accettare fondi dell’industria per l’educazione professionale. Si  raccomanda  alle scuole mediche e agli ospedali “di limitare, nella maniera più estesa possibile, attività promozionali e il marketing dell’industria nei loro campi.”</a:t>
            </a:r>
          </a:p>
        </p:txBody>
      </p:sp>
      <p:sp>
        <p:nvSpPr>
          <p:cNvPr id="89102" name="Text Box 14"/>
          <p:cNvSpPr txBox="1">
            <a:spLocks noChangeArrowheads="1"/>
          </p:cNvSpPr>
          <p:nvPr/>
        </p:nvSpPr>
        <p:spPr bwMode="auto">
          <a:xfrm>
            <a:off x="2771775" y="5734050"/>
            <a:ext cx="5453063" cy="701675"/>
          </a:xfrm>
          <a:prstGeom prst="rect">
            <a:avLst/>
          </a:prstGeom>
          <a:noFill/>
          <a:ln w="9525">
            <a:noFill/>
            <a:miter lim="800000"/>
            <a:headEnd/>
            <a:tailEnd/>
          </a:ln>
        </p:spPr>
        <p:txBody>
          <a:bodyPr wrap="none">
            <a:spAutoFit/>
          </a:bodyPr>
          <a:lstStyle/>
          <a:p>
            <a:r>
              <a:rPr lang="it-IT" sz="2000">
                <a:solidFill>
                  <a:srgbClr val="FFFF00"/>
                </a:solidFill>
              </a:rPr>
              <a:t>Consiglio sugli Affari Giudiziali ed Etici (CEJA) </a:t>
            </a:r>
          </a:p>
          <a:p>
            <a:r>
              <a:rPr lang="it-IT" sz="2000">
                <a:solidFill>
                  <a:srgbClr val="FFFF00"/>
                </a:solidFill>
              </a:rPr>
              <a:t>dell’AMA (Associazione Medicale Americana)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 calcmode="lin" valueType="num">
                                      <p:cBhvr additive="base">
                                        <p:cTn id="7" dur="500" fill="hold"/>
                                        <p:tgtEl>
                                          <p:spTgt spid="89097"/>
                                        </p:tgtEl>
                                        <p:attrNameLst>
                                          <p:attrName>ppt_x</p:attrName>
                                        </p:attrNameLst>
                                      </p:cBhvr>
                                      <p:tavLst>
                                        <p:tav tm="0">
                                          <p:val>
                                            <p:strVal val="#ppt_x"/>
                                          </p:val>
                                        </p:tav>
                                        <p:tav tm="100000">
                                          <p:val>
                                            <p:strVal val="#ppt_x"/>
                                          </p:val>
                                        </p:tav>
                                      </p:tavLst>
                                    </p:anim>
                                    <p:anim calcmode="lin" valueType="num">
                                      <p:cBhvr additive="base">
                                        <p:cTn id="8" dur="500" fill="hold"/>
                                        <p:tgtEl>
                                          <p:spTgt spid="890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9099"/>
                                        </p:tgtEl>
                                        <p:attrNameLst>
                                          <p:attrName>style.visibility</p:attrName>
                                        </p:attrNameLst>
                                      </p:cBhvr>
                                      <p:to>
                                        <p:strVal val="visible"/>
                                      </p:to>
                                    </p:set>
                                    <p:anim calcmode="lin" valueType="num">
                                      <p:cBhvr additive="base">
                                        <p:cTn id="11" dur="500" fill="hold"/>
                                        <p:tgtEl>
                                          <p:spTgt spid="89099"/>
                                        </p:tgtEl>
                                        <p:attrNameLst>
                                          <p:attrName>ppt_x</p:attrName>
                                        </p:attrNameLst>
                                      </p:cBhvr>
                                      <p:tavLst>
                                        <p:tav tm="0">
                                          <p:val>
                                            <p:strVal val="#ppt_x"/>
                                          </p:val>
                                        </p:tav>
                                        <p:tav tm="100000">
                                          <p:val>
                                            <p:strVal val="#ppt_x"/>
                                          </p:val>
                                        </p:tav>
                                      </p:tavLst>
                                    </p:anim>
                                    <p:anim calcmode="lin" valueType="num">
                                      <p:cBhvr additive="base">
                                        <p:cTn id="12" dur="500" fill="hold"/>
                                        <p:tgtEl>
                                          <p:spTgt spid="89099"/>
                                        </p:tgtEl>
                                        <p:attrNameLst>
                                          <p:attrName>ppt_y</p:attrName>
                                        </p:attrNameLst>
                                      </p:cBhvr>
                                      <p:tavLst>
                                        <p:tav tm="0">
                                          <p:val>
                                            <p:strVal val="1+#ppt_h/2"/>
                                          </p:val>
                                        </p:tav>
                                        <p:tav tm="100000">
                                          <p:val>
                                            <p:strVal val="#ppt_y"/>
                                          </p:val>
                                        </p:tav>
                                      </p:tavLst>
                                    </p:anim>
                                  </p:childTnLst>
                                </p:cTn>
                              </p:par>
                              <p:par>
                                <p:cTn id="13" presetID="24" presetClass="entr" presetSubtype="0" fill="hold" grpId="0" nodeType="withEffect">
                                  <p:stCondLst>
                                    <p:cond delay="0"/>
                                  </p:stCondLst>
                                  <p:childTnLst>
                                    <p:set>
                                      <p:cBhvr>
                                        <p:cTn id="14" dur="1" fill="hold">
                                          <p:stCondLst>
                                            <p:cond delay="0"/>
                                          </p:stCondLst>
                                        </p:cTn>
                                        <p:tgtEl>
                                          <p:spTgt spid="89102"/>
                                        </p:tgtEl>
                                        <p:attrNameLst>
                                          <p:attrName>style.visibility</p:attrName>
                                        </p:attrNameLst>
                                      </p:cBhvr>
                                      <p:to>
                                        <p:strVal val="visible"/>
                                      </p:to>
                                    </p:set>
                                    <p:anim to="" calcmode="lin" valueType="num">
                                      <p:cBhvr>
                                        <p:cTn id="15" dur="1" fill="hold"/>
                                        <p:tgtEl>
                                          <p:spTgt spid="891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9" grpId="0"/>
      <p:bldP spid="89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2"/>
          <a:srcRect/>
          <a:stretch>
            <a:fillRect/>
          </a:stretch>
        </p:blipFill>
        <p:spPr bwMode="auto">
          <a:xfrm>
            <a:off x="1116013" y="260350"/>
            <a:ext cx="7019925" cy="836613"/>
          </a:xfrm>
          <a:prstGeom prst="rect">
            <a:avLst/>
          </a:prstGeom>
          <a:noFill/>
          <a:ln w="9525">
            <a:noFill/>
            <a:miter lim="800000"/>
            <a:headEnd/>
            <a:tailEnd/>
          </a:ln>
        </p:spPr>
      </p:pic>
      <p:sp>
        <p:nvSpPr>
          <p:cNvPr id="20482" name="Rectangle 6"/>
          <p:cNvSpPr>
            <a:spLocks noChangeArrowheads="1"/>
          </p:cNvSpPr>
          <p:nvPr/>
        </p:nvSpPr>
        <p:spPr bwMode="auto">
          <a:xfrm>
            <a:off x="900113" y="908050"/>
            <a:ext cx="2520950" cy="360363"/>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20483" name="Rectangle 7"/>
          <p:cNvSpPr>
            <a:spLocks noChangeArrowheads="1"/>
          </p:cNvSpPr>
          <p:nvPr/>
        </p:nvSpPr>
        <p:spPr bwMode="auto">
          <a:xfrm>
            <a:off x="468313" y="1666875"/>
            <a:ext cx="8424862" cy="3990975"/>
          </a:xfrm>
          <a:prstGeom prst="rect">
            <a:avLst/>
          </a:prstGeom>
          <a:noFill/>
          <a:ln w="9525">
            <a:noFill/>
            <a:miter lim="800000"/>
            <a:headEnd/>
            <a:tailEnd/>
          </a:ln>
        </p:spPr>
        <p:txBody>
          <a:bodyPr anchor="ctr">
            <a:spAutoFit/>
          </a:bodyPr>
          <a:lstStyle/>
          <a:p>
            <a:r>
              <a:rPr lang="it-IT" sz="3200">
                <a:latin typeface="Comic Sans MS" pitchFamily="66" charset="0"/>
              </a:rPr>
              <a:t>L’altro Report, del </a:t>
            </a:r>
            <a:r>
              <a:rPr lang="it-IT" sz="3200"/>
              <a:t>19 giugno 2008</a:t>
            </a:r>
          </a:p>
          <a:p>
            <a:r>
              <a:rPr lang="it-IT" sz="3200">
                <a:latin typeface="Comic Sans MS" pitchFamily="66" charset="0"/>
              </a:rPr>
              <a:t>è stato redatto da una commissione della AAMC (l’Associazione dei Collegi Medici Americani), Associazione che rappresenta tutte le scuole mediche accreditate, quasi 400 istituzioni mediche e sistemi sanitari tra le  più importanti degli USA  e 94 società accademiche e scientifiche.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5"/>
          <p:cNvPicPr>
            <a:picLocks noChangeAspect="1" noChangeArrowheads="1"/>
          </p:cNvPicPr>
          <p:nvPr/>
        </p:nvPicPr>
        <p:blipFill>
          <a:blip r:embed="rId2"/>
          <a:srcRect/>
          <a:stretch>
            <a:fillRect/>
          </a:stretch>
        </p:blipFill>
        <p:spPr bwMode="auto">
          <a:xfrm>
            <a:off x="468313" y="5157788"/>
            <a:ext cx="8066087" cy="1073150"/>
          </a:xfrm>
          <a:prstGeom prst="rect">
            <a:avLst/>
          </a:prstGeom>
          <a:noFill/>
          <a:ln w="9525">
            <a:noFill/>
            <a:miter lim="800000"/>
            <a:headEnd/>
            <a:tailEnd/>
          </a:ln>
        </p:spPr>
      </p:pic>
      <p:pic>
        <p:nvPicPr>
          <p:cNvPr id="21506" name="Picture 6"/>
          <p:cNvPicPr>
            <a:picLocks noChangeAspect="1" noChangeArrowheads="1"/>
          </p:cNvPicPr>
          <p:nvPr/>
        </p:nvPicPr>
        <p:blipFill>
          <a:blip r:embed="rId3"/>
          <a:srcRect/>
          <a:stretch>
            <a:fillRect/>
          </a:stretch>
        </p:blipFill>
        <p:spPr bwMode="auto">
          <a:xfrm>
            <a:off x="1042988" y="333375"/>
            <a:ext cx="7019925" cy="836613"/>
          </a:xfrm>
          <a:prstGeom prst="rect">
            <a:avLst/>
          </a:prstGeom>
          <a:noFill/>
          <a:ln w="9525">
            <a:noFill/>
            <a:miter lim="800000"/>
            <a:headEnd/>
            <a:tailEnd/>
          </a:ln>
        </p:spPr>
      </p:pic>
      <p:sp>
        <p:nvSpPr>
          <p:cNvPr id="21507" name="Rectangle 7"/>
          <p:cNvSpPr>
            <a:spLocks noChangeArrowheads="1"/>
          </p:cNvSpPr>
          <p:nvPr/>
        </p:nvSpPr>
        <p:spPr bwMode="auto">
          <a:xfrm>
            <a:off x="971550" y="981075"/>
            <a:ext cx="2520950" cy="360363"/>
          </a:xfrm>
          <a:prstGeom prst="rect">
            <a:avLst/>
          </a:prstGeom>
          <a:solidFill>
            <a:schemeClr val="bg1"/>
          </a:solidFill>
          <a:ln w="9525">
            <a:solidFill>
              <a:schemeClr val="bg1"/>
            </a:solidFill>
            <a:miter lim="800000"/>
            <a:headEnd/>
            <a:tailEnd/>
          </a:ln>
        </p:spPr>
        <p:txBody>
          <a:bodyPr wrap="none" anchor="ctr"/>
          <a:lstStyle/>
          <a:p>
            <a:endParaRPr lang="it-IT"/>
          </a:p>
        </p:txBody>
      </p:sp>
      <p:sp>
        <p:nvSpPr>
          <p:cNvPr id="21508" name="Rectangle 8"/>
          <p:cNvSpPr>
            <a:spLocks noChangeArrowheads="1"/>
          </p:cNvSpPr>
          <p:nvPr/>
        </p:nvSpPr>
        <p:spPr bwMode="auto">
          <a:xfrm>
            <a:off x="250825" y="1484313"/>
            <a:ext cx="8893175" cy="3016250"/>
          </a:xfrm>
          <a:prstGeom prst="rect">
            <a:avLst/>
          </a:prstGeom>
          <a:noFill/>
          <a:ln w="9525">
            <a:noFill/>
            <a:miter lim="800000"/>
            <a:headEnd/>
            <a:tailEnd/>
          </a:ln>
        </p:spPr>
        <p:txBody>
          <a:bodyPr anchor="ctr">
            <a:spAutoFit/>
          </a:bodyPr>
          <a:lstStyle/>
          <a:p>
            <a:r>
              <a:rPr lang="it-IT" sz="3200">
                <a:latin typeface="Comic Sans MS" pitchFamily="66" charset="0"/>
              </a:rPr>
              <a:t>Rispetto al CEJA, la Commissione della AAMC non ha rifiutato il supporto dell’industria nel campo dell’ educazione medica che dovrebbe però essere ricevuto e coordinato da un Servizio centrale CME gestito presso  ogni istituzione.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395288" y="1735138"/>
            <a:ext cx="8424862" cy="4362450"/>
          </a:xfrm>
          <a:prstGeom prst="rect">
            <a:avLst/>
          </a:prstGeom>
          <a:noFill/>
          <a:ln w="9525">
            <a:noFill/>
            <a:miter lim="800000"/>
            <a:headEnd/>
            <a:tailEnd/>
          </a:ln>
        </p:spPr>
        <p:txBody>
          <a:bodyPr>
            <a:spAutoFit/>
          </a:bodyPr>
          <a:lstStyle/>
          <a:p>
            <a:r>
              <a:rPr lang="it-IT" sz="2800">
                <a:latin typeface="Comic Sans MS" pitchFamily="66" charset="0"/>
              </a:rPr>
              <a:t>La gestione della formazione medica dovrebbe essere completamente nelle mani della professione  e i finanziamenti non dovrebbero compromettere, o mettere in dubbio, l’integrità e l’indipendenza di quanto si insegna o del medico stesso.</a:t>
            </a:r>
          </a:p>
          <a:p>
            <a:r>
              <a:rPr lang="it-IT" sz="2800">
                <a:latin typeface="Comic Sans MS" pitchFamily="66" charset="0"/>
              </a:rPr>
              <a:t>Vendere farmaci, d’altra parte, è  l’obiettivo dell’industria. All’industria piace chiamare ciò educazione ma non è così. E’ marketing.</a:t>
            </a:r>
          </a:p>
          <a:p>
            <a:endParaRPr lang="it-IT" sz="2800">
              <a:latin typeface="Comic Sans MS" pitchFamily="66" charset="0"/>
            </a:endParaRPr>
          </a:p>
        </p:txBody>
      </p:sp>
      <p:pic>
        <p:nvPicPr>
          <p:cNvPr id="22530" name="Picture 5"/>
          <p:cNvPicPr>
            <a:picLocks noChangeAspect="1" noChangeArrowheads="1"/>
          </p:cNvPicPr>
          <p:nvPr/>
        </p:nvPicPr>
        <p:blipFill>
          <a:blip r:embed="rId2"/>
          <a:srcRect/>
          <a:stretch>
            <a:fillRect/>
          </a:stretch>
        </p:blipFill>
        <p:spPr bwMode="auto">
          <a:xfrm>
            <a:off x="1116013" y="260350"/>
            <a:ext cx="7019925" cy="836613"/>
          </a:xfrm>
          <a:prstGeom prst="rect">
            <a:avLst/>
          </a:prstGeom>
          <a:noFill/>
          <a:ln w="9525">
            <a:noFill/>
            <a:miter lim="800000"/>
            <a:headEnd/>
            <a:tailEnd/>
          </a:ln>
        </p:spPr>
      </p:pic>
      <p:sp>
        <p:nvSpPr>
          <p:cNvPr id="22531" name="Rectangle 6"/>
          <p:cNvSpPr>
            <a:spLocks noChangeArrowheads="1"/>
          </p:cNvSpPr>
          <p:nvPr/>
        </p:nvSpPr>
        <p:spPr bwMode="auto">
          <a:xfrm>
            <a:off x="1044575" y="908050"/>
            <a:ext cx="2520950" cy="360363"/>
          </a:xfrm>
          <a:prstGeom prst="rect">
            <a:avLst/>
          </a:prstGeom>
          <a:solidFill>
            <a:schemeClr val="bg1"/>
          </a:solidFill>
          <a:ln w="9525">
            <a:solidFill>
              <a:schemeClr val="bg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1720</Words>
  <Application>Microsoft Office PowerPoint</Application>
  <PresentationFormat>Presentazione su schermo (4:3)</PresentationFormat>
  <Paragraphs>141</Paragraphs>
  <Slides>48</Slides>
  <Notes>15</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48</vt:i4>
      </vt:variant>
    </vt:vector>
  </HeadingPairs>
  <TitlesOfParts>
    <vt:vector size="53" baseType="lpstr">
      <vt:lpstr>Arial</vt:lpstr>
      <vt:lpstr>Comic Sans MS</vt:lpstr>
      <vt:lpstr>Times New Roman</vt:lpstr>
      <vt:lpstr>Symbol</vt: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Alberto Ferrando</dc:creator>
  <cp:lastModifiedBy>Alberto Ferrando</cp:lastModifiedBy>
  <cp:revision>38</cp:revision>
  <dcterms:created xsi:type="dcterms:W3CDTF">2008-09-06T07:28:03Z</dcterms:created>
  <dcterms:modified xsi:type="dcterms:W3CDTF">2008-10-18T18:35:21Z</dcterms:modified>
</cp:coreProperties>
</file>