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4.bin" ContentType="application/vnd.openxmlformats-officedocument.oleObject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embeddings/oleObject7.bin" ContentType="application/vnd.openxmlformats-officedocument.oleObject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embeddings/oleObject5.bin" ContentType="application/vnd.openxmlformats-officedocument.oleObject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3.bin" ContentType="application/vnd.openxmlformats-officedocument.oleObject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legacyDocTextInfo.bin" ContentType="application/vnd.ms-office.legacyDocTextInfo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embeddings/oleObject6.bin" ContentType="application/vnd.openxmlformats-officedocument.oleObject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2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84" r:id="rId3"/>
    <p:sldId id="311" r:id="rId4"/>
    <p:sldId id="318" r:id="rId5"/>
    <p:sldId id="340" r:id="rId6"/>
    <p:sldId id="312" r:id="rId7"/>
    <p:sldId id="302" r:id="rId8"/>
    <p:sldId id="304" r:id="rId9"/>
    <p:sldId id="281" r:id="rId10"/>
    <p:sldId id="282" r:id="rId11"/>
    <p:sldId id="261" r:id="rId12"/>
    <p:sldId id="288" r:id="rId13"/>
    <p:sldId id="275" r:id="rId14"/>
    <p:sldId id="276" r:id="rId15"/>
    <p:sldId id="277" r:id="rId16"/>
    <p:sldId id="279" r:id="rId17"/>
    <p:sldId id="339" r:id="rId18"/>
    <p:sldId id="319" r:id="rId19"/>
    <p:sldId id="320" r:id="rId20"/>
    <p:sldId id="337" r:id="rId21"/>
    <p:sldId id="321" r:id="rId22"/>
    <p:sldId id="322" r:id="rId23"/>
    <p:sldId id="330" r:id="rId24"/>
    <p:sldId id="324" r:id="rId25"/>
    <p:sldId id="325" r:id="rId26"/>
    <p:sldId id="327" r:id="rId27"/>
    <p:sldId id="328" r:id="rId28"/>
    <p:sldId id="329" r:id="rId29"/>
    <p:sldId id="331" r:id="rId30"/>
    <p:sldId id="332" r:id="rId31"/>
    <p:sldId id="333" r:id="rId32"/>
    <p:sldId id="334" r:id="rId33"/>
    <p:sldId id="341" r:id="rId34"/>
    <p:sldId id="336" r:id="rId35"/>
    <p:sldId id="338" r:id="rId36"/>
    <p:sldId id="342" r:id="rId37"/>
    <p:sldId id="343" r:id="rId38"/>
    <p:sldId id="344" r:id="rId39"/>
    <p:sldId id="345" r:id="rId40"/>
    <p:sldId id="292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293" r:id="rId49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7" autoAdjust="0"/>
    <p:restoredTop sz="94949" autoAdjust="0"/>
  </p:normalViewPr>
  <p:slideViewPr>
    <p:cSldViewPr>
      <p:cViewPr varScale="1">
        <p:scale>
          <a:sx n="57" d="100"/>
          <a:sy n="57" d="100"/>
        </p:scale>
        <p:origin x="-8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06/relationships/legacyDocTextInfo" Target="legacyDocTextInfo.bin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40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F851B57-FD09-4B4D-80C9-A7E6894936D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F02492-B513-47FB-B92F-1A0905262D9A}" type="slidenum">
              <a:rPr lang="it-IT" smtClean="0"/>
              <a:pPr/>
              <a:t>1</a:t>
            </a:fld>
            <a:endParaRPr lang="it-IT" smtClean="0"/>
          </a:p>
        </p:txBody>
      </p:sp>
      <p:sp>
        <p:nvSpPr>
          <p:cNvPr id="1638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39E24B-F726-4B5D-AFBA-ED0E35708AFD}" type="slidenum">
              <a:rPr lang="it-IT" smtClean="0"/>
              <a:pPr/>
              <a:t>10</a:t>
            </a:fld>
            <a:endParaRPr lang="it-IT" smtClean="0"/>
          </a:p>
        </p:txBody>
      </p:sp>
      <p:sp>
        <p:nvSpPr>
          <p:cNvPr id="5734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303EDB-B25B-44E5-AD69-41E58A37D5EE}" type="slidenum">
              <a:rPr lang="it-IT" smtClean="0"/>
              <a:pPr/>
              <a:t>11</a:t>
            </a:fld>
            <a:endParaRPr lang="it-IT" smtClean="0"/>
          </a:p>
        </p:txBody>
      </p:sp>
      <p:sp>
        <p:nvSpPr>
          <p:cNvPr id="5939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98A88D-C9AD-4D77-B0B1-D659E678E0B1}" type="slidenum">
              <a:rPr lang="it-IT" smtClean="0"/>
              <a:pPr/>
              <a:t>12</a:t>
            </a:fld>
            <a:endParaRPr lang="it-IT" smtClean="0"/>
          </a:p>
        </p:txBody>
      </p:sp>
      <p:sp>
        <p:nvSpPr>
          <p:cNvPr id="6144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C4E8A-9537-4380-BEAC-BE343B8DA37C}" type="slidenum">
              <a:rPr lang="it-IT" smtClean="0"/>
              <a:pPr/>
              <a:t>13</a:t>
            </a:fld>
            <a:endParaRPr lang="it-IT" smtClean="0"/>
          </a:p>
        </p:txBody>
      </p:sp>
      <p:sp>
        <p:nvSpPr>
          <p:cNvPr id="6349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C7919A-3BDB-4A55-B9AE-61489866F5A4}" type="slidenum">
              <a:rPr lang="it-IT" smtClean="0"/>
              <a:pPr/>
              <a:t>14</a:t>
            </a:fld>
            <a:endParaRPr lang="it-IT" smtClean="0"/>
          </a:p>
        </p:txBody>
      </p:sp>
      <p:sp>
        <p:nvSpPr>
          <p:cNvPr id="6553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389099-E630-431F-B763-0E99AC5361A1}" type="slidenum">
              <a:rPr lang="it-IT" smtClean="0"/>
              <a:pPr/>
              <a:t>15</a:t>
            </a:fld>
            <a:endParaRPr lang="it-IT" smtClean="0"/>
          </a:p>
        </p:txBody>
      </p:sp>
      <p:sp>
        <p:nvSpPr>
          <p:cNvPr id="6758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94692E-313A-415E-95EC-5A3F25C71F1A}" type="slidenum">
              <a:rPr lang="it-IT" smtClean="0"/>
              <a:pPr/>
              <a:t>16</a:t>
            </a:fld>
            <a:endParaRPr lang="it-IT" smtClean="0"/>
          </a:p>
        </p:txBody>
      </p:sp>
      <p:sp>
        <p:nvSpPr>
          <p:cNvPr id="6963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5C33D5-05BE-40A3-B725-A0B58B97BDB3}" type="slidenum">
              <a:rPr lang="it-IT" smtClean="0"/>
              <a:pPr/>
              <a:t>17</a:t>
            </a:fld>
            <a:endParaRPr lang="it-IT" smtClean="0"/>
          </a:p>
        </p:txBody>
      </p:sp>
      <p:sp>
        <p:nvSpPr>
          <p:cNvPr id="7168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06EB93-1993-45CB-A049-F0326141BDE8}" type="slidenum">
              <a:rPr lang="it-IT" smtClean="0"/>
              <a:pPr/>
              <a:t>18</a:t>
            </a:fld>
            <a:endParaRPr lang="it-IT" smtClean="0"/>
          </a:p>
        </p:txBody>
      </p:sp>
      <p:sp>
        <p:nvSpPr>
          <p:cNvPr id="7373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3B56F5-A601-40B1-A99B-49508862C822}" type="slidenum">
              <a:rPr lang="it-IT" smtClean="0"/>
              <a:pPr/>
              <a:t>19</a:t>
            </a:fld>
            <a:endParaRPr lang="it-IT" smtClean="0"/>
          </a:p>
        </p:txBody>
      </p:sp>
      <p:sp>
        <p:nvSpPr>
          <p:cNvPr id="7577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03EFE4-0E02-40BC-AEA8-A2AEF0DA3ED1}" type="slidenum">
              <a:rPr lang="it-IT" smtClean="0"/>
              <a:pPr/>
              <a:t>2</a:t>
            </a:fld>
            <a:endParaRPr lang="it-IT" smtClean="0"/>
          </a:p>
        </p:txBody>
      </p:sp>
      <p:sp>
        <p:nvSpPr>
          <p:cNvPr id="1843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1ACB41-012C-425D-B91E-FC2EC31FACBA}" type="slidenum">
              <a:rPr lang="it-IT" smtClean="0"/>
              <a:pPr/>
              <a:t>20</a:t>
            </a:fld>
            <a:endParaRPr lang="it-IT" smtClean="0"/>
          </a:p>
        </p:txBody>
      </p:sp>
      <p:sp>
        <p:nvSpPr>
          <p:cNvPr id="7782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4564CB-4652-46CD-8DF6-6C48C3C3AE8D}" type="slidenum">
              <a:rPr lang="it-IT" smtClean="0"/>
              <a:pPr/>
              <a:t>21</a:t>
            </a:fld>
            <a:endParaRPr lang="it-IT" smtClean="0"/>
          </a:p>
        </p:txBody>
      </p:sp>
      <p:sp>
        <p:nvSpPr>
          <p:cNvPr id="7987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AE4FAF-9567-4167-BBD0-21A7B50485FB}" type="slidenum">
              <a:rPr lang="it-IT" smtClean="0"/>
              <a:pPr/>
              <a:t>22</a:t>
            </a:fld>
            <a:endParaRPr lang="it-IT" smtClean="0"/>
          </a:p>
        </p:txBody>
      </p:sp>
      <p:sp>
        <p:nvSpPr>
          <p:cNvPr id="13517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595121-99CF-44F6-85E8-1E11FD65CE8E}" type="slidenum">
              <a:rPr lang="it-IT" smtClean="0"/>
              <a:pPr/>
              <a:t>23</a:t>
            </a:fld>
            <a:endParaRPr lang="it-IT" smtClean="0"/>
          </a:p>
        </p:txBody>
      </p:sp>
      <p:sp>
        <p:nvSpPr>
          <p:cNvPr id="16998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E5D522-F451-4CAB-AA89-159AA8554DF7}" type="slidenum">
              <a:rPr lang="it-IT" smtClean="0"/>
              <a:pPr/>
              <a:t>24</a:t>
            </a:fld>
            <a:endParaRPr lang="it-IT" smtClean="0"/>
          </a:p>
        </p:txBody>
      </p:sp>
      <p:sp>
        <p:nvSpPr>
          <p:cNvPr id="17203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967E41-2D77-4CBF-B0D0-F5F56CB648BB}" type="slidenum">
              <a:rPr lang="it-IT" smtClean="0"/>
              <a:pPr/>
              <a:t>25</a:t>
            </a:fld>
            <a:endParaRPr lang="it-IT" smtClean="0"/>
          </a:p>
        </p:txBody>
      </p:sp>
      <p:sp>
        <p:nvSpPr>
          <p:cNvPr id="17408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770C0C-490C-4B62-AE02-A9543D429A1A}" type="slidenum">
              <a:rPr lang="it-IT" smtClean="0"/>
              <a:pPr/>
              <a:t>26</a:t>
            </a:fld>
            <a:endParaRPr lang="it-IT" smtClean="0"/>
          </a:p>
        </p:txBody>
      </p:sp>
      <p:sp>
        <p:nvSpPr>
          <p:cNvPr id="17613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AD9D91-ABAE-487F-A0C8-17BFC7AF9B32}" type="slidenum">
              <a:rPr lang="it-IT" smtClean="0"/>
              <a:pPr/>
              <a:t>27</a:t>
            </a:fld>
            <a:endParaRPr lang="it-IT" smtClean="0"/>
          </a:p>
        </p:txBody>
      </p:sp>
      <p:sp>
        <p:nvSpPr>
          <p:cNvPr id="17817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2FE51B-B423-48F2-97ED-368B77737D89}" type="slidenum">
              <a:rPr lang="it-IT" smtClean="0"/>
              <a:pPr/>
              <a:t>28</a:t>
            </a:fld>
            <a:endParaRPr lang="it-IT" smtClean="0"/>
          </a:p>
        </p:txBody>
      </p:sp>
      <p:sp>
        <p:nvSpPr>
          <p:cNvPr id="18022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545D5A-859E-41BA-9B93-EAF57E6842F0}" type="slidenum">
              <a:rPr lang="it-IT" smtClean="0"/>
              <a:pPr/>
              <a:t>29</a:t>
            </a:fld>
            <a:endParaRPr lang="it-IT" smtClean="0"/>
          </a:p>
        </p:txBody>
      </p:sp>
      <p:sp>
        <p:nvSpPr>
          <p:cNvPr id="18227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78E033-8D8D-41D1-99FA-B3744B798902}" type="slidenum">
              <a:rPr lang="it-IT" smtClean="0"/>
              <a:pPr/>
              <a:t>3</a:t>
            </a:fld>
            <a:endParaRPr lang="it-IT" smtClean="0"/>
          </a:p>
        </p:txBody>
      </p:sp>
      <p:sp>
        <p:nvSpPr>
          <p:cNvPr id="2048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CF7D35-7EA8-4D56-83A4-E054F1C54154}" type="slidenum">
              <a:rPr lang="it-IT" smtClean="0"/>
              <a:pPr/>
              <a:t>30</a:t>
            </a:fld>
            <a:endParaRPr lang="it-IT" smtClean="0"/>
          </a:p>
        </p:txBody>
      </p:sp>
      <p:sp>
        <p:nvSpPr>
          <p:cNvPr id="18432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588D5E-7855-4D8E-BEBD-1A565839E387}" type="slidenum">
              <a:rPr lang="it-IT" smtClean="0"/>
              <a:pPr/>
              <a:t>31</a:t>
            </a:fld>
            <a:endParaRPr lang="it-IT" smtClean="0"/>
          </a:p>
        </p:txBody>
      </p:sp>
      <p:sp>
        <p:nvSpPr>
          <p:cNvPr id="18637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8F30D6-4E33-40EE-AF42-959496C4EE98}" type="slidenum">
              <a:rPr lang="it-IT" smtClean="0"/>
              <a:pPr/>
              <a:t>32</a:t>
            </a:fld>
            <a:endParaRPr lang="it-IT" smtClean="0"/>
          </a:p>
        </p:txBody>
      </p:sp>
      <p:sp>
        <p:nvSpPr>
          <p:cNvPr id="18841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73463A-19A9-4CDD-A784-7ABD520A72DB}" type="slidenum">
              <a:rPr lang="it-IT" smtClean="0"/>
              <a:pPr/>
              <a:t>33</a:t>
            </a:fld>
            <a:endParaRPr lang="it-IT" smtClean="0"/>
          </a:p>
        </p:txBody>
      </p:sp>
      <p:sp>
        <p:nvSpPr>
          <p:cNvPr id="19046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85616D-D670-491A-AE0B-2B865ED43D55}" type="slidenum">
              <a:rPr lang="it-IT" smtClean="0"/>
              <a:pPr/>
              <a:t>34</a:t>
            </a:fld>
            <a:endParaRPr lang="it-IT" smtClean="0"/>
          </a:p>
        </p:txBody>
      </p:sp>
      <p:sp>
        <p:nvSpPr>
          <p:cNvPr id="19251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it-IT" smtClean="0"/>
              <a:t>SA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0CFBF1-354E-46AF-A2DB-80EDFE7F77AD}" type="slidenum">
              <a:rPr lang="it-IT" smtClean="0"/>
              <a:pPr/>
              <a:t>35</a:t>
            </a:fld>
            <a:endParaRPr lang="it-IT" smtClean="0"/>
          </a:p>
        </p:txBody>
      </p:sp>
      <p:sp>
        <p:nvSpPr>
          <p:cNvPr id="19456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C7C07-B729-4949-AB5F-BA96AB412CB4}" type="slidenum">
              <a:rPr lang="it-IT" smtClean="0"/>
              <a:pPr/>
              <a:t>36</a:t>
            </a:fld>
            <a:endParaRPr lang="it-IT" smtClean="0"/>
          </a:p>
        </p:txBody>
      </p:sp>
      <p:sp>
        <p:nvSpPr>
          <p:cNvPr id="19661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D9A80D-E70A-46F0-AA7D-90841333914F}" type="slidenum">
              <a:rPr lang="it-IT" smtClean="0"/>
              <a:pPr/>
              <a:t>37</a:t>
            </a:fld>
            <a:endParaRPr lang="it-IT" smtClean="0"/>
          </a:p>
        </p:txBody>
      </p:sp>
      <p:sp>
        <p:nvSpPr>
          <p:cNvPr id="19865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93D554-EAF3-4CF7-8101-AAEBFC22B131}" type="slidenum">
              <a:rPr lang="it-IT" smtClean="0"/>
              <a:pPr/>
              <a:t>38</a:t>
            </a:fld>
            <a:endParaRPr lang="it-IT" smtClean="0"/>
          </a:p>
        </p:txBody>
      </p:sp>
      <p:sp>
        <p:nvSpPr>
          <p:cNvPr id="20070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D04C21-26EE-4F18-9171-07ED692330FD}" type="slidenum">
              <a:rPr lang="it-IT" smtClean="0"/>
              <a:pPr/>
              <a:t>39</a:t>
            </a:fld>
            <a:endParaRPr lang="it-IT" smtClean="0"/>
          </a:p>
        </p:txBody>
      </p:sp>
      <p:sp>
        <p:nvSpPr>
          <p:cNvPr id="20275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A793DC-76D6-49F7-BE1A-885F9FCEB5B8}" type="slidenum">
              <a:rPr lang="it-IT" smtClean="0"/>
              <a:pPr/>
              <a:t>4</a:t>
            </a:fld>
            <a:endParaRPr lang="it-IT" smtClean="0"/>
          </a:p>
        </p:txBody>
      </p:sp>
      <p:sp>
        <p:nvSpPr>
          <p:cNvPr id="2253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AFA44-3A80-4C57-84E3-C0F3B0B66C89}" type="slidenum">
              <a:rPr lang="it-IT" smtClean="0"/>
              <a:pPr/>
              <a:t>40</a:t>
            </a:fld>
            <a:endParaRPr lang="it-IT" smtClean="0"/>
          </a:p>
        </p:txBody>
      </p:sp>
      <p:sp>
        <p:nvSpPr>
          <p:cNvPr id="20480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5F4E40-8A2F-4238-BCFF-5AF1763A7A94}" type="slidenum">
              <a:rPr lang="it-IT" smtClean="0"/>
              <a:pPr/>
              <a:t>41</a:t>
            </a:fld>
            <a:endParaRPr lang="it-IT" smtClean="0"/>
          </a:p>
        </p:txBody>
      </p:sp>
      <p:sp>
        <p:nvSpPr>
          <p:cNvPr id="20685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83D705-1361-4D13-817E-E118B838E881}" type="slidenum">
              <a:rPr lang="it-IT" smtClean="0"/>
              <a:pPr/>
              <a:t>42</a:t>
            </a:fld>
            <a:endParaRPr lang="it-IT" smtClean="0"/>
          </a:p>
        </p:txBody>
      </p:sp>
      <p:sp>
        <p:nvSpPr>
          <p:cNvPr id="20889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9B30EC-4AD7-47D1-BA2A-64FC219A76AC}" type="slidenum">
              <a:rPr lang="it-IT" smtClean="0"/>
              <a:pPr/>
              <a:t>43</a:t>
            </a:fld>
            <a:endParaRPr lang="it-IT" smtClean="0"/>
          </a:p>
        </p:txBody>
      </p:sp>
      <p:sp>
        <p:nvSpPr>
          <p:cNvPr id="21094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62980-CC59-4F5A-84CB-1D3D533E583B}" type="slidenum">
              <a:rPr lang="it-IT" smtClean="0"/>
              <a:pPr/>
              <a:t>44</a:t>
            </a:fld>
            <a:endParaRPr lang="it-IT" smtClean="0"/>
          </a:p>
        </p:txBody>
      </p:sp>
      <p:sp>
        <p:nvSpPr>
          <p:cNvPr id="21299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3626F7-D8B6-470B-8FAF-3EFDD89501ED}" type="slidenum">
              <a:rPr lang="it-IT" smtClean="0"/>
              <a:pPr/>
              <a:t>45</a:t>
            </a:fld>
            <a:endParaRPr lang="it-IT" smtClean="0"/>
          </a:p>
        </p:txBody>
      </p:sp>
      <p:sp>
        <p:nvSpPr>
          <p:cNvPr id="21504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30E603-BFF8-4983-9CBA-8A3F2FE3BBB8}" type="slidenum">
              <a:rPr lang="it-IT" smtClean="0"/>
              <a:pPr/>
              <a:t>46</a:t>
            </a:fld>
            <a:endParaRPr lang="it-IT" smtClean="0"/>
          </a:p>
        </p:txBody>
      </p:sp>
      <p:sp>
        <p:nvSpPr>
          <p:cNvPr id="21709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F20F65-617E-479D-9708-91DBD5595A3D}" type="slidenum">
              <a:rPr lang="it-IT" smtClean="0"/>
              <a:pPr/>
              <a:t>47</a:t>
            </a:fld>
            <a:endParaRPr lang="it-IT" smtClean="0"/>
          </a:p>
        </p:txBody>
      </p:sp>
      <p:sp>
        <p:nvSpPr>
          <p:cNvPr id="21913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1AB45A-74DA-4DDC-8D50-45914AE0EFCA}" type="slidenum">
              <a:rPr lang="it-IT" smtClean="0"/>
              <a:pPr/>
              <a:t>48</a:t>
            </a:fld>
            <a:endParaRPr lang="it-IT" smtClean="0"/>
          </a:p>
        </p:txBody>
      </p:sp>
      <p:sp>
        <p:nvSpPr>
          <p:cNvPr id="22118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ED99E6-7A6F-4769-AD62-0AD5E2BE58A7}" type="slidenum">
              <a:rPr lang="it-IT" smtClean="0"/>
              <a:pPr/>
              <a:t>5</a:t>
            </a:fld>
            <a:endParaRPr lang="it-IT" smtClean="0"/>
          </a:p>
        </p:txBody>
      </p:sp>
      <p:sp>
        <p:nvSpPr>
          <p:cNvPr id="2457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2413F3-89CB-470E-961D-E425B575BDF1}" type="slidenum">
              <a:rPr lang="it-IT" smtClean="0"/>
              <a:pPr/>
              <a:t>6</a:t>
            </a:fld>
            <a:endParaRPr lang="it-IT" smtClean="0"/>
          </a:p>
        </p:txBody>
      </p:sp>
      <p:sp>
        <p:nvSpPr>
          <p:cNvPr id="2662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3CF78A-46A1-4965-AC33-C87E359F0968}" type="slidenum">
              <a:rPr lang="it-IT" smtClean="0"/>
              <a:pPr/>
              <a:t>7</a:t>
            </a:fld>
            <a:endParaRPr lang="it-IT" smtClean="0"/>
          </a:p>
        </p:txBody>
      </p:sp>
      <p:sp>
        <p:nvSpPr>
          <p:cNvPr id="5120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54D280-01FD-4738-89FA-BDA222041452}" type="slidenum">
              <a:rPr lang="it-IT" smtClean="0"/>
              <a:pPr/>
              <a:t>8</a:t>
            </a:fld>
            <a:endParaRPr lang="it-IT" smtClean="0"/>
          </a:p>
        </p:txBody>
      </p:sp>
      <p:sp>
        <p:nvSpPr>
          <p:cNvPr id="5325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D16051-3402-4209-BC47-DDAAFBFAEC1E}" type="slidenum">
              <a:rPr lang="it-IT" smtClean="0"/>
              <a:pPr/>
              <a:t>9</a:t>
            </a:fld>
            <a:endParaRPr lang="it-IT" smtClean="0"/>
          </a:p>
        </p:txBody>
      </p:sp>
      <p:sp>
        <p:nvSpPr>
          <p:cNvPr id="5529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1F2B8-6246-45EB-8F15-6645D1F687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2981E-EA35-4900-9315-682831CB5BC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2F5D2-638C-4BFA-B895-3C339B43687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6A405-84C4-4D24-A54B-6A6EA4A828D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2E286-2D19-4254-A445-83C7A3EEB18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20B58-001A-4CD6-ADFE-A0D40ACF12C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BF58E-0642-456D-8271-D6FB47ED8AF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BCDE9-8B93-41A6-960D-AAD95F1158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9FBBC-3E4A-45B8-8A85-4F2639B0A02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745C7-5B4C-4221-A323-2BE870192C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Fare clic per modificare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3942B-B654-40A3-A18E-DFE92F8793F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3080C-6450-43CF-8E8B-AA0C1F34CE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A76BCC1-4B0E-4335-B698-513B9E3555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031" name="Picture 7" descr="sip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6327775"/>
            <a:ext cx="5334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0" descr="fimp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4495800" y="6483350"/>
            <a:ext cx="1727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1" descr="APEL logo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7956550" y="6454775"/>
            <a:ext cx="1187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539750" y="6518275"/>
            <a:ext cx="33782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it-IT" sz="1400"/>
              <a:t> </a:t>
            </a:r>
            <a:r>
              <a:rPr lang="it-IT" sz="1200" b="1">
                <a:solidFill>
                  <a:srgbClr val="333399"/>
                </a:solidFill>
                <a:latin typeface="Comic Sans MS" pitchFamily="66" charset="0"/>
              </a:rPr>
              <a:t>Soc. Italiana di Pediatria – sez. ligure</a:t>
            </a: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2916238" y="0"/>
            <a:ext cx="3011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>
                <a:solidFill>
                  <a:srgbClr val="CC0000"/>
                </a:solidFill>
                <a:latin typeface="Comic Sans MS" pitchFamily="66" charset="0"/>
              </a:rPr>
              <a:t>www.apel-pediatri.it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png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3"/>
          <p:cNvSpPr txBox="1">
            <a:spLocks noChangeArrowheads="1"/>
          </p:cNvSpPr>
          <p:nvPr/>
        </p:nvSpPr>
        <p:spPr bwMode="auto">
          <a:xfrm>
            <a:off x="2003425" y="1143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4211638" y="2781300"/>
            <a:ext cx="4735512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it-IT" sz="3600">
                <a:latin typeface="Comic Sans MS" pitchFamily="66" charset="0"/>
              </a:rPr>
              <a:t>Il ruolo del pediatra </a:t>
            </a:r>
          </a:p>
          <a:p>
            <a:pPr marL="457200" indent="-457200"/>
            <a:r>
              <a:rPr lang="it-IT" sz="3600">
                <a:latin typeface="Comic Sans MS" pitchFamily="66" charset="0"/>
              </a:rPr>
              <a:t>di famiglia</a:t>
            </a:r>
          </a:p>
          <a:p>
            <a:pPr marL="457200" indent="-457200"/>
            <a:r>
              <a:rPr lang="it-IT" sz="3600">
                <a:latin typeface="Comic Sans MS" pitchFamily="66" charset="0"/>
              </a:rPr>
              <a:t>Alberto Ferrando</a:t>
            </a:r>
          </a:p>
          <a:p>
            <a:pPr marL="457200" indent="-457200"/>
            <a:r>
              <a:rPr lang="it-IT" sz="1600" b="1">
                <a:solidFill>
                  <a:srgbClr val="0000FF"/>
                </a:solidFill>
              </a:rPr>
              <a:t>Past Pres. Soc.Italiana di Pediatria, sez. ligure</a:t>
            </a:r>
          </a:p>
          <a:p>
            <a:pPr marL="457200" indent="-457200"/>
            <a:r>
              <a:rPr lang="it-IT" sz="1600" b="1">
                <a:solidFill>
                  <a:srgbClr val="0000FF"/>
                </a:solidFill>
              </a:rPr>
              <a:t>VicePres. Ass. Pediatri Extraospedalieri Liguri</a:t>
            </a:r>
          </a:p>
          <a:p>
            <a:pPr marL="457200" indent="-457200"/>
            <a:r>
              <a:rPr lang="it-IT" sz="1600" b="1">
                <a:solidFill>
                  <a:srgbClr val="0000FF"/>
                </a:solidFill>
              </a:rPr>
              <a:t>Vice Presidente Ordine dei Medici di Genova</a:t>
            </a:r>
          </a:p>
          <a:p>
            <a:pPr marL="457200" indent="-457200"/>
            <a:r>
              <a:rPr lang="it-IT" sz="1600" b="1">
                <a:solidFill>
                  <a:srgbClr val="0000FF"/>
                </a:solidFill>
              </a:rPr>
              <a:t>Pres. Fed. Regionale Ordini dei Medici della Liguria</a:t>
            </a:r>
          </a:p>
          <a:p>
            <a:pPr marL="457200" indent="-457200"/>
            <a:endParaRPr lang="it-IT" sz="1600" b="1">
              <a:solidFill>
                <a:srgbClr val="0000FF"/>
              </a:solidFill>
            </a:endParaRPr>
          </a:p>
          <a:p>
            <a:pPr marL="457200" indent="-457200"/>
            <a:endParaRPr lang="it-IT" sz="1600">
              <a:latin typeface="Comic Sans MS" pitchFamily="66" charset="0"/>
            </a:endParaRPr>
          </a:p>
        </p:txBody>
      </p:sp>
      <p:pic>
        <p:nvPicPr>
          <p:cNvPr id="1536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250"/>
            <a:ext cx="4284663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4284663" y="908050"/>
            <a:ext cx="4859337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solidFill>
                  <a:srgbClr val="FF0000"/>
                </a:solidFill>
                <a:latin typeface="Comic Sans MS" pitchFamily="66" charset="0"/>
              </a:rPr>
              <a:t>Malattie genetiche rare ad alta complessità assistenziale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685800"/>
            <a:ext cx="86868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it-IT" sz="2800" b="1" u="sng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Esempi di continuità assistenziale</a:t>
            </a:r>
            <a:endParaRPr lang="it-IT" sz="2800" b="1" u="sng">
              <a:latin typeface="Comic Sans MS" pitchFamily="66" charset="0"/>
              <a:cs typeface="Times New Roman" pitchFamily="18" charset="0"/>
            </a:endParaRPr>
          </a:p>
          <a:p>
            <a:pPr marL="457200" indent="-457200"/>
            <a:r>
              <a:rPr lang="it-IT" sz="280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B) Comunicazione ciclica o bidirezionale</a:t>
            </a:r>
          </a:p>
          <a:p>
            <a:pPr marL="457200" indent="-457200"/>
            <a:r>
              <a:rPr lang="it-IT" sz="280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</a:t>
            </a:r>
            <a:r>
              <a:rPr lang="it-IT" sz="2800">
                <a:solidFill>
                  <a:srgbClr val="000000"/>
                </a:solidFill>
                <a:cs typeface="Times New Roman" pitchFamily="18" charset="0"/>
              </a:rPr>
              <a:t>  - </a:t>
            </a:r>
            <a:r>
              <a:rPr lang="it-IT" sz="280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dalla vita in comunità alla vita casalinga </a:t>
            </a:r>
          </a:p>
          <a:p>
            <a:pPr marL="457200" indent="-457200"/>
            <a:r>
              <a:rPr lang="it-IT" sz="280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       (dal pediatra di comunità o dal medico scolastico al pediatra curante)</a:t>
            </a:r>
          </a:p>
          <a:p>
            <a:pPr marL="457200" indent="-457200"/>
            <a:r>
              <a:rPr lang="it-IT" sz="2800">
                <a:solidFill>
                  <a:srgbClr val="000000"/>
                </a:solidFill>
                <a:cs typeface="Times New Roman" pitchFamily="18" charset="0"/>
              </a:rPr>
              <a:t>      -  </a:t>
            </a:r>
            <a:r>
              <a:rPr lang="it-IT" sz="280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dal pediatra del consultorio al pediatra curante</a:t>
            </a:r>
          </a:p>
          <a:p>
            <a:pPr marL="457200" indent="-457200"/>
            <a:r>
              <a:rPr lang="it-IT" sz="280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    </a:t>
            </a:r>
            <a:r>
              <a:rPr lang="it-IT" sz="2800">
                <a:solidFill>
                  <a:srgbClr val="000000"/>
                </a:solidFill>
                <a:cs typeface="Times New Roman" pitchFamily="18" charset="0"/>
              </a:rPr>
              <a:t> - </a:t>
            </a:r>
            <a:r>
              <a:rPr lang="it-IT" sz="280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dallo specialista al pediatra curante</a:t>
            </a:r>
          </a:p>
          <a:p>
            <a:pPr marL="457200" indent="-457200"/>
            <a:r>
              <a:rPr lang="it-IT" sz="280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     </a:t>
            </a:r>
            <a:r>
              <a:rPr lang="it-IT" sz="280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it-IT" sz="280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dall’ospedale al pediatra curante</a:t>
            </a:r>
          </a:p>
          <a:p>
            <a:pPr marL="457200" indent="-457200"/>
            <a:r>
              <a:rPr lang="it-IT" sz="280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     </a:t>
            </a:r>
            <a:r>
              <a:rPr lang="it-IT" sz="280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it-IT" sz="280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dal medico della guardia medica al pediatra curante</a:t>
            </a:r>
          </a:p>
          <a:p>
            <a:pPr marL="457200" indent="-457200"/>
            <a:endParaRPr lang="it-IT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2"/>
          <p:cNvSpPr txBox="1">
            <a:spLocks noChangeArrowheads="1"/>
          </p:cNvSpPr>
          <p:nvPr/>
        </p:nvSpPr>
        <p:spPr bwMode="auto">
          <a:xfrm>
            <a:off x="793750" y="1782763"/>
            <a:ext cx="7445375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3200">
                <a:latin typeface="Comic Sans MS" pitchFamily="66" charset="0"/>
              </a:rPr>
              <a:t>In situazioni di emergenza/urgenza o</a:t>
            </a:r>
          </a:p>
          <a:p>
            <a:pPr algn="ctr"/>
            <a:r>
              <a:rPr lang="it-IT" sz="3200" b="1" u="sng">
                <a:latin typeface="Comic Sans MS" pitchFamily="66" charset="0"/>
              </a:rPr>
              <a:t>di patologie gravi</a:t>
            </a:r>
            <a:r>
              <a:rPr lang="it-IT" sz="3200">
                <a:latin typeface="Comic Sans MS" pitchFamily="66" charset="0"/>
              </a:rPr>
              <a:t> si evidenziano </a:t>
            </a:r>
          </a:p>
          <a:p>
            <a:pPr algn="ctr"/>
            <a:r>
              <a:rPr lang="it-IT" sz="3200">
                <a:latin typeface="Comic Sans MS" pitchFamily="66" charset="0"/>
              </a:rPr>
              <a:t>o si accentuano problemi di</a:t>
            </a:r>
          </a:p>
          <a:p>
            <a:pPr algn="ctr"/>
            <a:r>
              <a:rPr lang="it-IT" sz="3200">
                <a:latin typeface="Comic Sans MS" pitchFamily="66" charset="0"/>
              </a:rPr>
              <a:t>(dis)organizzazione, di comunicazione, </a:t>
            </a:r>
          </a:p>
          <a:p>
            <a:pPr algn="ctr"/>
            <a:r>
              <a:rPr lang="it-IT" sz="3200">
                <a:latin typeface="Comic Sans MS" pitchFamily="66" charset="0"/>
              </a:rPr>
              <a:t>E di integrazione</a:t>
            </a:r>
          </a:p>
        </p:txBody>
      </p:sp>
      <p:pic>
        <p:nvPicPr>
          <p:cNvPr id="58370" name="Picture 4" descr="grattachecca_fichett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572000"/>
            <a:ext cx="21336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2"/>
          <p:cNvSpPr txBox="1">
            <a:spLocks noChangeArrowheads="1"/>
          </p:cNvSpPr>
          <p:nvPr/>
        </p:nvSpPr>
        <p:spPr bwMode="auto">
          <a:xfrm>
            <a:off x="1050925" y="1444625"/>
            <a:ext cx="661828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4000"/>
              <a:t>Operiamo in un SSN ma, per </a:t>
            </a:r>
          </a:p>
          <a:p>
            <a:pPr algn="ctr"/>
            <a:r>
              <a:rPr lang="it-IT" sz="4000"/>
              <a:t>vari problemi in situazioni</a:t>
            </a:r>
          </a:p>
          <a:p>
            <a:pPr algn="ctr"/>
            <a:r>
              <a:rPr lang="it-IT" sz="4000"/>
              <a:t>“gravi” andiamo avanti tramite </a:t>
            </a:r>
          </a:p>
          <a:p>
            <a:pPr algn="ctr"/>
            <a:r>
              <a:rPr lang="it-IT" sz="4000"/>
              <a:t>la buona volontà del singolo </a:t>
            </a:r>
          </a:p>
          <a:p>
            <a:pPr algn="ctr"/>
            <a:r>
              <a:rPr lang="it-IT" sz="4000"/>
              <a:t>o il volontariato</a:t>
            </a:r>
          </a:p>
        </p:txBody>
      </p:sp>
      <p:sp>
        <p:nvSpPr>
          <p:cNvPr id="60418" name="Text Box 3"/>
          <p:cNvSpPr txBox="1">
            <a:spLocks noChangeArrowheads="1"/>
          </p:cNvSpPr>
          <p:nvPr/>
        </p:nvSpPr>
        <p:spPr bwMode="auto">
          <a:xfrm>
            <a:off x="898525" y="3470275"/>
            <a:ext cx="36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-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ChangeArrowheads="1"/>
          </p:cNvSpPr>
          <p:nvPr/>
        </p:nvSpPr>
        <p:spPr bwMode="auto">
          <a:xfrm>
            <a:off x="304800" y="1143000"/>
            <a:ext cx="8839200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indent="-228600" algn="just">
              <a:tabLst>
                <a:tab pos="228600" algn="l"/>
              </a:tabLst>
            </a:pPr>
            <a:r>
              <a:rPr lang="it-IT" b="1">
                <a:latin typeface="Arial" charset="0"/>
                <a:cs typeface="Times New Roman" pitchFamily="18" charset="0"/>
              </a:rPr>
              <a:t>     CRITICITA’</a:t>
            </a:r>
          </a:p>
          <a:p>
            <a:pPr indent="-228600" algn="just" eaLnBrk="0" hangingPunct="0">
              <a:tabLst>
                <a:tab pos="228600" algn="l"/>
              </a:tabLst>
            </a:pPr>
            <a:r>
              <a:rPr lang="it-IT">
                <a:latin typeface="Symbol" pitchFamily="18" charset="2"/>
                <a:cs typeface="Times New Roman" pitchFamily="18" charset="0"/>
              </a:rPr>
              <a:t>·</a:t>
            </a:r>
            <a:r>
              <a:rPr lang="it-IT">
                <a:cs typeface="Times New Roman" pitchFamily="18" charset="0"/>
              </a:rPr>
              <a:t>        </a:t>
            </a:r>
            <a:r>
              <a:rPr lang="it-IT">
                <a:latin typeface="Arial" charset="0"/>
                <a:cs typeface="Arial" charset="0"/>
              </a:rPr>
              <a:t>RITARDO nella “presa in carico” dell’assistenza al neonato da parte del pediatra di famiglia, dovuta a difficoltà essenzialmente di tipo burocratico.</a:t>
            </a:r>
            <a:endParaRPr lang="it-IT">
              <a:latin typeface="Comic Sans MS" pitchFamily="66" charset="0"/>
              <a:cs typeface="Times New Roman" pitchFamily="18" charset="0"/>
            </a:endParaRPr>
          </a:p>
          <a:p>
            <a:pPr indent="-228600" eaLnBrk="0" hangingPunct="0">
              <a:tabLst>
                <a:tab pos="228600" algn="l"/>
              </a:tabLst>
            </a:pPr>
            <a:r>
              <a:rPr lang="it-IT">
                <a:latin typeface="Arial" charset="0"/>
                <a:cs typeface="Arial" charset="0"/>
              </a:rPr>
              <a:t>Il  cittadino che deve iscrivere il neonato al Comune di residenza, deve ottenere il codice fiscale e recarsi agli uffici dell’Azienda sanitaria per scegliere il PLS. </a:t>
            </a:r>
            <a:endParaRPr lang="it-IT">
              <a:latin typeface="Arial" charset="0"/>
            </a:endParaRPr>
          </a:p>
        </p:txBody>
      </p:sp>
      <p:sp>
        <p:nvSpPr>
          <p:cNvPr id="62466" name="Rectangle 3"/>
          <p:cNvSpPr>
            <a:spLocks noChangeArrowheads="1"/>
          </p:cNvSpPr>
          <p:nvPr/>
        </p:nvSpPr>
        <p:spPr bwMode="auto">
          <a:xfrm>
            <a:off x="0" y="303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62467" name="Picture 4" descr="bambini00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149725"/>
            <a:ext cx="2514600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ChangeArrowheads="1"/>
          </p:cNvSpPr>
          <p:nvPr/>
        </p:nvSpPr>
        <p:spPr bwMode="auto">
          <a:xfrm>
            <a:off x="0" y="2514600"/>
            <a:ext cx="9144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228600" algn="l"/>
              </a:tabLst>
            </a:pPr>
            <a:r>
              <a:rPr lang="it-IT" sz="1200">
                <a:latin typeface="Symbol" pitchFamily="18" charset="2"/>
                <a:cs typeface="Times New Roman" pitchFamily="18" charset="0"/>
              </a:rPr>
              <a:t>·</a:t>
            </a:r>
            <a:r>
              <a:rPr lang="it-IT" sz="700">
                <a:cs typeface="Times New Roman" pitchFamily="18" charset="0"/>
              </a:rPr>
              <a:t>        </a:t>
            </a:r>
            <a:r>
              <a:rPr lang="it-IT" sz="2800">
                <a:latin typeface="Arial" charset="0"/>
                <a:cs typeface="Arial" charset="0"/>
              </a:rPr>
              <a:t>ASSENZA di strumenti operativi ed organizzativi che permettano la trasmissione di notizie tra Ospedali e PLS e tra Ospedali e Consultorio</a:t>
            </a:r>
            <a:endParaRPr lang="it-IT" sz="2800">
              <a:latin typeface="Comic Sans MS" pitchFamily="66" charset="0"/>
              <a:cs typeface="Times New Roman" pitchFamily="18" charset="0"/>
            </a:endParaRPr>
          </a:p>
          <a:p>
            <a:pPr eaLnBrk="0" hangingPunct="0">
              <a:tabLst>
                <a:tab pos="228600" algn="l"/>
              </a:tabLst>
            </a:pPr>
            <a:endParaRPr lang="it-IT" sz="2800">
              <a:latin typeface="Arial" charset="0"/>
            </a:endParaRPr>
          </a:p>
        </p:txBody>
      </p:sp>
      <p:sp>
        <p:nvSpPr>
          <p:cNvPr id="64514" name="Rectangle 3"/>
          <p:cNvSpPr>
            <a:spLocks noChangeArrowheads="1"/>
          </p:cNvSpPr>
          <p:nvPr/>
        </p:nvSpPr>
        <p:spPr bwMode="auto">
          <a:xfrm>
            <a:off x="0" y="3070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64515" name="Picture 4" descr="faccine06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2413" y="457200"/>
            <a:ext cx="14144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026"/>
          <p:cNvSpPr>
            <a:spLocks noChangeArrowheads="1"/>
          </p:cNvSpPr>
          <p:nvPr/>
        </p:nvSpPr>
        <p:spPr bwMode="auto">
          <a:xfrm>
            <a:off x="762000" y="2133600"/>
            <a:ext cx="7239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228600" algn="l"/>
              </a:tabLst>
            </a:pPr>
            <a:r>
              <a:rPr lang="it-IT" sz="1200">
                <a:latin typeface="Symbol" pitchFamily="18" charset="2"/>
                <a:cs typeface="Times New Roman" pitchFamily="18" charset="0"/>
              </a:rPr>
              <a:t>·</a:t>
            </a:r>
            <a:r>
              <a:rPr lang="it-IT" sz="700">
                <a:cs typeface="Times New Roman" pitchFamily="18" charset="0"/>
              </a:rPr>
              <a:t>        </a:t>
            </a:r>
            <a:r>
              <a:rPr lang="it-IT" sz="3200">
                <a:latin typeface="Arial" charset="0"/>
                <a:cs typeface="Arial" charset="0"/>
              </a:rPr>
              <a:t>DISOMOGENEITA’ in ambito regionale (e aziendale) riguardo alle modalità di gestione</a:t>
            </a:r>
            <a:endParaRPr lang="it-IT" sz="3200">
              <a:latin typeface="Arial" charset="0"/>
            </a:endParaRPr>
          </a:p>
        </p:txBody>
      </p:sp>
      <p:sp>
        <p:nvSpPr>
          <p:cNvPr id="66562" name="Rectangle 1027"/>
          <p:cNvSpPr>
            <a:spLocks noChangeArrowheads="1"/>
          </p:cNvSpPr>
          <p:nvPr/>
        </p:nvSpPr>
        <p:spPr bwMode="auto">
          <a:xfrm>
            <a:off x="0" y="3208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66563" name="Picture 1028" descr="faccine03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Rectangle 1029"/>
          <p:cNvSpPr>
            <a:spLocks noChangeArrowheads="1"/>
          </p:cNvSpPr>
          <p:nvPr/>
        </p:nvSpPr>
        <p:spPr bwMode="auto">
          <a:xfrm>
            <a:off x="0" y="310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23558" name="Picture 1030" descr="person04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304800"/>
            <a:ext cx="274320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ChangeArrowheads="1"/>
          </p:cNvSpPr>
          <p:nvPr/>
        </p:nvSpPr>
        <p:spPr bwMode="auto">
          <a:xfrm>
            <a:off x="1116013" y="2565400"/>
            <a:ext cx="74168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228600" algn="l"/>
              </a:tabLst>
            </a:pPr>
            <a:r>
              <a:rPr lang="it-IT" sz="1200">
                <a:latin typeface="Symbol" pitchFamily="18" charset="2"/>
                <a:cs typeface="Times New Roman" pitchFamily="18" charset="0"/>
              </a:rPr>
              <a:t>·</a:t>
            </a:r>
            <a:r>
              <a:rPr lang="it-IT" sz="700">
                <a:cs typeface="Times New Roman" pitchFamily="18" charset="0"/>
              </a:rPr>
              <a:t>        </a:t>
            </a:r>
            <a:r>
              <a:rPr lang="it-IT" sz="3200">
                <a:latin typeface="Arial" charset="0"/>
                <a:cs typeface="Arial" charset="0"/>
              </a:rPr>
              <a:t>ASSENZA DI COORDINAMENTO tra le attività del PLS, del Consultorio e dell’ospedale.</a:t>
            </a:r>
            <a:endParaRPr lang="it-IT" sz="3200">
              <a:latin typeface="Comic Sans MS" pitchFamily="66" charset="0"/>
              <a:cs typeface="Times New Roman" pitchFamily="18" charset="0"/>
            </a:endParaRPr>
          </a:p>
          <a:p>
            <a:pPr eaLnBrk="0" hangingPunct="0">
              <a:tabLst>
                <a:tab pos="228600" algn="l"/>
              </a:tabLst>
            </a:pPr>
            <a:endParaRPr lang="it-IT" sz="3200">
              <a:latin typeface="Arial" charset="0"/>
            </a:endParaRPr>
          </a:p>
        </p:txBody>
      </p:sp>
      <p:sp>
        <p:nvSpPr>
          <p:cNvPr id="68610" name="Rectangle 3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25604" name="Picture 4" descr="faccine05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4724400"/>
            <a:ext cx="2503488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5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8613" name="Rectangle 6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8614" name="Rectangle 7"/>
          <p:cNvSpPr>
            <a:spLocks noChangeArrowheads="1"/>
          </p:cNvSpPr>
          <p:nvPr/>
        </p:nvSpPr>
        <p:spPr bwMode="auto">
          <a:xfrm>
            <a:off x="0" y="3208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25608" name="Picture 8" descr="faccine07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4419600"/>
            <a:ext cx="26670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4"/>
          <p:cNvSpPr>
            <a:spLocks noChangeArrowheads="1"/>
          </p:cNvSpPr>
          <p:nvPr/>
        </p:nvSpPr>
        <p:spPr bwMode="auto">
          <a:xfrm>
            <a:off x="0" y="558800"/>
            <a:ext cx="91440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Cari Colleghi</a:t>
            </a:r>
          </a:p>
          <a:p>
            <a:r>
              <a:rPr lang="it-IT"/>
              <a:t>……………….</a:t>
            </a:r>
          </a:p>
          <a:p>
            <a:r>
              <a:rPr lang="it-IT"/>
              <a:t>Ad un mio bambino di 10 anni affetto da microcefalia,tetraparesi spastica severa,epilessia, gravo ritardo psicomotorio,alimentazione enterale (PEG) esclusiva........ .</a:t>
            </a:r>
          </a:p>
          <a:p>
            <a:r>
              <a:rPr lang="it-IT"/>
              <a:t>Il Centro di riferimento ha richiesto :</a:t>
            </a:r>
          </a:p>
          <a:p>
            <a:r>
              <a:rPr lang="it-IT"/>
              <a:t>1) monitoraggio terapia domiciliare</a:t>
            </a:r>
          </a:p>
          <a:p>
            <a:r>
              <a:rPr lang="it-IT"/>
              <a:t>2) assistenza infermieristica domiciliare da parte dell'ASL.</a:t>
            </a:r>
          </a:p>
          <a:p>
            <a:r>
              <a:rPr lang="it-IT"/>
              <a:t>La mamma (extracomunitaria sola ! ) mi ha chiesto aiuto.</a:t>
            </a:r>
          </a:p>
          <a:p>
            <a:r>
              <a:rPr lang="it-IT"/>
              <a:t>Alla mia domanda per assistenza infermieristica domiciliare il distretto ha risposto che NON ESISTE assistenza domiciliare per i bambini c'è solo per gli adulti.</a:t>
            </a:r>
          </a:p>
          <a:p>
            <a:r>
              <a:rPr lang="it-IT"/>
              <a:t>Io provvedo come assistenza domiciliare programmata e per il resto ?</a:t>
            </a:r>
          </a:p>
        </p:txBody>
      </p:sp>
      <p:sp>
        <p:nvSpPr>
          <p:cNvPr id="70658" name="Text Box 5"/>
          <p:cNvSpPr txBox="1">
            <a:spLocks noChangeArrowheads="1"/>
          </p:cNvSpPr>
          <p:nvPr/>
        </p:nvSpPr>
        <p:spPr bwMode="auto">
          <a:xfrm>
            <a:off x="6516688" y="260350"/>
            <a:ext cx="1960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rgbClr val="FF0000"/>
                </a:solidFill>
              </a:rPr>
              <a:t>9 ottobre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Oval 2"/>
          <p:cNvSpPr>
            <a:spLocks noChangeArrowheads="1"/>
          </p:cNvSpPr>
          <p:nvPr/>
        </p:nvSpPr>
        <p:spPr bwMode="auto">
          <a:xfrm>
            <a:off x="1835150" y="1484313"/>
            <a:ext cx="5184775" cy="396081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5400">
                <a:latin typeface="Comic Sans MS" pitchFamily="66" charset="0"/>
              </a:rPr>
              <a:t>Comunicazione</a:t>
            </a:r>
          </a:p>
        </p:txBody>
      </p:sp>
      <p:sp>
        <p:nvSpPr>
          <p:cNvPr id="124931" name="Oval 3"/>
          <p:cNvSpPr>
            <a:spLocks noChangeArrowheads="1"/>
          </p:cNvSpPr>
          <p:nvPr/>
        </p:nvSpPr>
        <p:spPr bwMode="auto">
          <a:xfrm>
            <a:off x="3924300" y="1844675"/>
            <a:ext cx="2663825" cy="2160588"/>
          </a:xfrm>
          <a:prstGeom prst="ellipse">
            <a:avLst/>
          </a:prstGeom>
          <a:solidFill>
            <a:srgbClr val="FFFF00">
              <a:alpha val="43137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it-IT" sz="3200" b="1">
                <a:solidFill>
                  <a:srgbClr val="66FFFF"/>
                </a:solidFill>
                <a:latin typeface="Comic Sans MS" pitchFamily="66" charset="0"/>
              </a:rPr>
              <a:t>Ospedale</a:t>
            </a:r>
          </a:p>
        </p:txBody>
      </p:sp>
      <p:sp>
        <p:nvSpPr>
          <p:cNvPr id="124932" name="Oval 4"/>
          <p:cNvSpPr>
            <a:spLocks noChangeArrowheads="1"/>
          </p:cNvSpPr>
          <p:nvPr/>
        </p:nvSpPr>
        <p:spPr bwMode="auto">
          <a:xfrm>
            <a:off x="2987675" y="3284538"/>
            <a:ext cx="2663825" cy="2160587"/>
          </a:xfrm>
          <a:prstGeom prst="ellipse">
            <a:avLst/>
          </a:prstGeom>
          <a:solidFill>
            <a:srgbClr val="FFFF00">
              <a:alpha val="43137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it-IT" sz="3200" b="1">
                <a:solidFill>
                  <a:srgbClr val="66FFFF"/>
                </a:solidFill>
                <a:latin typeface="Comic Sans MS" pitchFamily="66" charset="0"/>
              </a:rPr>
              <a:t>Territorio</a:t>
            </a:r>
          </a:p>
        </p:txBody>
      </p:sp>
      <p:sp>
        <p:nvSpPr>
          <p:cNvPr id="124933" name="Oval 5"/>
          <p:cNvSpPr>
            <a:spLocks noChangeArrowheads="1"/>
          </p:cNvSpPr>
          <p:nvPr/>
        </p:nvSpPr>
        <p:spPr bwMode="auto">
          <a:xfrm>
            <a:off x="2051050" y="1916113"/>
            <a:ext cx="2663825" cy="2160587"/>
          </a:xfrm>
          <a:prstGeom prst="ellipse">
            <a:avLst/>
          </a:prstGeom>
          <a:solidFill>
            <a:srgbClr val="FFFF00">
              <a:alpha val="43137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it-IT" sz="2800" b="1">
                <a:solidFill>
                  <a:srgbClr val="66FFFF"/>
                </a:solidFill>
                <a:latin typeface="Comic Sans MS" pitchFamily="66" charset="0"/>
              </a:rPr>
              <a:t>Università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 animBg="1"/>
      <p:bldP spid="124931" grpId="0" animBg="1"/>
      <p:bldP spid="124932" grpId="0" animBg="1"/>
      <p:bldP spid="1249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0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"/>
          <p:cNvSpPr txBox="1">
            <a:spLocks noChangeArrowheads="1"/>
          </p:cNvSpPr>
          <p:nvPr/>
        </p:nvSpPr>
        <p:spPr bwMode="auto">
          <a:xfrm>
            <a:off x="898525" y="1946275"/>
            <a:ext cx="451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/>
          </a:p>
        </p:txBody>
      </p:sp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143000" y="1219200"/>
            <a:ext cx="6629400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 b="1" u="sng">
                <a:latin typeface="Comic Sans MS" pitchFamily="66" charset="0"/>
              </a:rPr>
              <a:t>Problemi in Sanità:</a:t>
            </a:r>
          </a:p>
          <a:p>
            <a:pPr>
              <a:spcBef>
                <a:spcPct val="50000"/>
              </a:spcBef>
            </a:pPr>
            <a:r>
              <a:rPr lang="it-IT" sz="3200">
                <a:latin typeface="Comic Sans MS" pitchFamily="66" charset="0"/>
              </a:rPr>
              <a:t>Risorse limitate (definite)</a:t>
            </a:r>
          </a:p>
          <a:p>
            <a:pPr>
              <a:spcBef>
                <a:spcPct val="50000"/>
              </a:spcBef>
            </a:pPr>
            <a:r>
              <a:rPr lang="it-IT" sz="3200">
                <a:latin typeface="Comic Sans MS" pitchFamily="66" charset="0"/>
              </a:rPr>
              <a:t>Richieste in aumento</a:t>
            </a:r>
          </a:p>
          <a:p>
            <a:pPr>
              <a:spcBef>
                <a:spcPct val="50000"/>
              </a:spcBef>
            </a:pPr>
            <a:r>
              <a:rPr lang="it-IT" sz="3200">
                <a:latin typeface="Comic Sans MS" pitchFamily="66" charset="0"/>
              </a:rPr>
              <a:t>Organizzazione delle risorse</a:t>
            </a:r>
            <a:r>
              <a:rPr lang="it-IT">
                <a:latin typeface="Comic Sans MS" pitchFamily="66" charset="0"/>
              </a:rPr>
              <a:t> 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it-IT" sz="2000">
                <a:latin typeface="Comic Sans MS" pitchFamily="66" charset="0"/>
              </a:rPr>
              <a:t>Priorità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it-IT" sz="2000">
                <a:latin typeface="Comic Sans MS" pitchFamily="66" charset="0"/>
              </a:rPr>
              <a:t>Rapporto costo/beneficio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it-IT" sz="2000">
                <a:latin typeface="Comic Sans MS" pitchFamily="66" charset="0"/>
              </a:rPr>
              <a:t>Accreditamento ecc.</a:t>
            </a:r>
          </a:p>
        </p:txBody>
      </p:sp>
      <p:pic>
        <p:nvPicPr>
          <p:cNvPr id="17411" name="Picture 4" descr="occhi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752600"/>
            <a:ext cx="8350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baby02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57492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clown_fiori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4038600"/>
            <a:ext cx="1589088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WordArt 7"/>
          <p:cNvSpPr>
            <a:spLocks noChangeArrowheads="1" noChangeShapeType="1" noTextEdit="1"/>
          </p:cNvSpPr>
          <p:nvPr/>
        </p:nvSpPr>
        <p:spPr bwMode="auto">
          <a:xfrm>
            <a:off x="0" y="2362200"/>
            <a:ext cx="8915400" cy="1600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0319"/>
                <a:gd name="adj2" fmla="val -968"/>
              </a:avLst>
            </a:prstTxWarp>
          </a:bodyPr>
          <a:lstStyle/>
          <a:p>
            <a:pPr algn="ctr"/>
            <a:r>
              <a:rPr lang="it-IT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Clinical Governance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400"/>
            <a:ext cx="9144000" cy="6859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6802" name="Rectangle 6"/>
          <p:cNvSpPr>
            <a:spLocks noChangeArrowheads="1"/>
          </p:cNvSpPr>
          <p:nvPr/>
        </p:nvSpPr>
        <p:spPr bwMode="auto">
          <a:xfrm>
            <a:off x="0" y="-738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8"/>
          <p:cNvPicPr>
            <a:picLocks noChangeAspect="1" noChangeArrowheads="1"/>
          </p:cNvPicPr>
          <p:nvPr/>
        </p:nvPicPr>
        <p:blipFill>
          <a:blip r:embed="rId3"/>
          <a:srcRect l="32487" t="27490" r="31485" b="2539"/>
          <a:stretch>
            <a:fillRect/>
          </a:stretch>
        </p:blipFill>
        <p:spPr bwMode="auto">
          <a:xfrm>
            <a:off x="2051050" y="404813"/>
            <a:ext cx="519112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33" name="Oval 9"/>
          <p:cNvSpPr>
            <a:spLocks noChangeArrowheads="1"/>
          </p:cNvSpPr>
          <p:nvPr/>
        </p:nvSpPr>
        <p:spPr bwMode="auto">
          <a:xfrm>
            <a:off x="6084888" y="2781300"/>
            <a:ext cx="431800" cy="215900"/>
          </a:xfrm>
          <a:prstGeom prst="ellipse">
            <a:avLst/>
          </a:prstGeom>
          <a:solidFill>
            <a:srgbClr val="FF00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146" name="Object 2"/>
          <p:cNvGraphicFramePr>
            <a:graphicFrameLocks noChangeAspect="1"/>
          </p:cNvGraphicFramePr>
          <p:nvPr/>
        </p:nvGraphicFramePr>
        <p:xfrm>
          <a:off x="827088" y="692150"/>
          <a:ext cx="8056562" cy="7699375"/>
        </p:xfrm>
        <a:graphic>
          <a:graphicData uri="http://schemas.openxmlformats.org/presentationml/2006/ole">
            <p:oleObj spid="_x0000_s134146" name="Documento" r:id="rId4" imgW="6346325" imgH="6073851" progId="Word.Document.8">
              <p:embed/>
            </p:oleObj>
          </a:graphicData>
        </a:graphic>
      </p:graphicFrame>
      <p:pic>
        <p:nvPicPr>
          <p:cNvPr id="13414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15338" y="55563"/>
            <a:ext cx="7239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8" name="Picture 6" descr="ar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116013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964" name="Object 4"/>
          <p:cNvGraphicFramePr>
            <a:graphicFrameLocks noChangeAspect="1"/>
          </p:cNvGraphicFramePr>
          <p:nvPr/>
        </p:nvGraphicFramePr>
        <p:xfrm>
          <a:off x="247650" y="617538"/>
          <a:ext cx="8686800" cy="6796087"/>
        </p:xfrm>
        <a:graphic>
          <a:graphicData uri="http://schemas.openxmlformats.org/presentationml/2006/ole">
            <p:oleObj spid="_x0000_s168964" name="Documento" r:id="rId4" imgW="6842775" imgH="5373341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242" name="Object 2"/>
          <p:cNvGraphicFramePr>
            <a:graphicFrameLocks noChangeAspect="1"/>
          </p:cNvGraphicFramePr>
          <p:nvPr/>
        </p:nvGraphicFramePr>
        <p:xfrm>
          <a:off x="433388" y="476250"/>
          <a:ext cx="8710612" cy="6783388"/>
        </p:xfrm>
        <a:graphic>
          <a:graphicData uri="http://schemas.openxmlformats.org/presentationml/2006/ole">
            <p:oleObj spid="_x0000_s138242" name="Documento" r:id="rId4" imgW="6868360" imgH="5353833" progId="Word.Document.8">
              <p:embed/>
            </p:oleObj>
          </a:graphicData>
        </a:graphic>
      </p:graphicFrame>
      <p:sp>
        <p:nvSpPr>
          <p:cNvPr id="138243" name="Text Box 5"/>
          <p:cNvSpPr txBox="1">
            <a:spLocks noChangeArrowheads="1"/>
          </p:cNvSpPr>
          <p:nvPr/>
        </p:nvSpPr>
        <p:spPr bwMode="auto">
          <a:xfrm>
            <a:off x="1422400" y="6629400"/>
            <a:ext cx="7416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it-IT" sz="900">
                <a:latin typeface="Biondi" charset="0"/>
              </a:rPr>
              <a:t>Fonte dei  dati : Registro Regionale Veneto delle Malattie Rare</a:t>
            </a:r>
          </a:p>
        </p:txBody>
      </p:sp>
      <p:pic>
        <p:nvPicPr>
          <p:cNvPr id="13824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15338" y="55563"/>
            <a:ext cx="7239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5" name="Picture 7" descr="ar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68421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52513"/>
            <a:ext cx="91440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58" name="Text Box 6"/>
          <p:cNvSpPr txBox="1">
            <a:spLocks noChangeArrowheads="1"/>
          </p:cNvSpPr>
          <p:nvPr/>
        </p:nvSpPr>
        <p:spPr bwMode="auto">
          <a:xfrm>
            <a:off x="1422400" y="6629400"/>
            <a:ext cx="7416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it-IT" sz="900">
                <a:latin typeface="Biondi" charset="0"/>
              </a:rPr>
              <a:t>Fonte dei  dati : Registro Regionale Veneto delle Malattie Rare</a:t>
            </a:r>
          </a:p>
        </p:txBody>
      </p:sp>
      <p:pic>
        <p:nvPicPr>
          <p:cNvPr id="17305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5338" y="55563"/>
            <a:ext cx="7239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9" name="Text Box 2"/>
          <p:cNvSpPr txBox="1">
            <a:spLocks noChangeArrowheads="1"/>
          </p:cNvSpPr>
          <p:nvPr/>
        </p:nvSpPr>
        <p:spPr bwMode="auto">
          <a:xfrm>
            <a:off x="1625600" y="6686550"/>
            <a:ext cx="7416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it-IT" sz="900">
                <a:latin typeface="Biondi" charset="0"/>
              </a:rPr>
              <a:t>Fonte dei  dati : Registro Regionale Veneto delle Malattie Rare</a:t>
            </a:r>
          </a:p>
        </p:txBody>
      </p:sp>
      <p:graphicFrame>
        <p:nvGraphicFramePr>
          <p:cNvPr id="144387" name="Object 3"/>
          <p:cNvGraphicFramePr>
            <a:graphicFrameLocks noChangeAspect="1"/>
          </p:cNvGraphicFramePr>
          <p:nvPr/>
        </p:nvGraphicFramePr>
        <p:xfrm>
          <a:off x="250825" y="1052513"/>
          <a:ext cx="8432800" cy="1581150"/>
        </p:xfrm>
        <a:graphic>
          <a:graphicData uri="http://schemas.openxmlformats.org/presentationml/2006/ole">
            <p:oleObj spid="_x0000_s144387" name="Documento" r:id="rId4" imgW="6346325" imgH="1240739" progId="Word.Document.8">
              <p:embed/>
            </p:oleObj>
          </a:graphicData>
        </a:graphic>
      </p:graphicFrame>
      <p:graphicFrame>
        <p:nvGraphicFramePr>
          <p:cNvPr id="144388" name="Object 4"/>
          <p:cNvGraphicFramePr>
            <a:graphicFrameLocks noChangeAspect="1"/>
          </p:cNvGraphicFramePr>
          <p:nvPr/>
        </p:nvGraphicFramePr>
        <p:xfrm>
          <a:off x="179388" y="2636838"/>
          <a:ext cx="8964612" cy="3529012"/>
        </p:xfrm>
        <a:graphic>
          <a:graphicData uri="http://schemas.openxmlformats.org/presentationml/2006/ole">
            <p:oleObj spid="_x0000_s144388" name="Foglio di lavoro" r:id="rId5" imgW="8694720" imgH="3974040" progId="Excel.Sheet.8">
              <p:embed/>
            </p:oleObj>
          </a:graphicData>
        </a:graphic>
      </p:graphicFrame>
      <p:pic>
        <p:nvPicPr>
          <p:cNvPr id="14439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15338" y="55563"/>
            <a:ext cx="7239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Text Box 2"/>
          <p:cNvSpPr txBox="1">
            <a:spLocks noChangeArrowheads="1"/>
          </p:cNvSpPr>
          <p:nvPr/>
        </p:nvSpPr>
        <p:spPr bwMode="auto">
          <a:xfrm>
            <a:off x="1625600" y="6686550"/>
            <a:ext cx="7416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it-IT" sz="900">
                <a:latin typeface="Biondi" charset="0"/>
              </a:rPr>
              <a:t>Fonte dei  dati : Registro Regionale Veneto delle Malattie Rare</a:t>
            </a:r>
          </a:p>
        </p:txBody>
      </p:sp>
      <p:graphicFrame>
        <p:nvGraphicFramePr>
          <p:cNvPr id="146435" name="Object 3"/>
          <p:cNvGraphicFramePr>
            <a:graphicFrameLocks noChangeAspect="1"/>
          </p:cNvGraphicFramePr>
          <p:nvPr/>
        </p:nvGraphicFramePr>
        <p:xfrm>
          <a:off x="611188" y="908050"/>
          <a:ext cx="8143875" cy="1260475"/>
        </p:xfrm>
        <a:graphic>
          <a:graphicData uri="http://schemas.openxmlformats.org/presentationml/2006/ole">
            <p:oleObj spid="_x0000_s146435" name="Documento" r:id="rId4" imgW="6346325" imgH="992591" progId="Word.Document.8">
              <p:embed/>
            </p:oleObj>
          </a:graphicData>
        </a:graphic>
      </p:graphicFrame>
      <p:graphicFrame>
        <p:nvGraphicFramePr>
          <p:cNvPr id="146436" name="Object 4"/>
          <p:cNvGraphicFramePr>
            <a:graphicFrameLocks noChangeAspect="1"/>
          </p:cNvGraphicFramePr>
          <p:nvPr/>
        </p:nvGraphicFramePr>
        <p:xfrm>
          <a:off x="468313" y="2514600"/>
          <a:ext cx="8064500" cy="3506788"/>
        </p:xfrm>
        <a:graphic>
          <a:graphicData uri="http://schemas.openxmlformats.org/presentationml/2006/ole">
            <p:oleObj spid="_x0000_s146436" name="Foglio di lavoro" r:id="rId5" imgW="9302400" imgH="3632400" progId="Excel.Sheet.8">
              <p:embed/>
            </p:oleObj>
          </a:graphicData>
        </a:graphic>
      </p:graphicFrame>
      <p:pic>
        <p:nvPicPr>
          <p:cNvPr id="14643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31200" y="0"/>
            <a:ext cx="81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Text Box 3"/>
          <p:cNvSpPr txBox="1">
            <a:spLocks noChangeArrowheads="1"/>
          </p:cNvSpPr>
          <p:nvPr/>
        </p:nvSpPr>
        <p:spPr bwMode="auto">
          <a:xfrm>
            <a:off x="508000" y="6400800"/>
            <a:ext cx="548640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it-IT" sz="800">
              <a:latin typeface="Biondi" charset="0"/>
            </a:endParaRPr>
          </a:p>
        </p:txBody>
      </p:sp>
      <p:pic>
        <p:nvPicPr>
          <p:cNvPr id="17920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765175"/>
            <a:ext cx="8083550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5338" y="55563"/>
            <a:ext cx="7239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204" name="Text Box 6"/>
          <p:cNvSpPr txBox="1">
            <a:spLocks noChangeArrowheads="1"/>
          </p:cNvSpPr>
          <p:nvPr/>
        </p:nvSpPr>
        <p:spPr bwMode="auto">
          <a:xfrm>
            <a:off x="508000" y="6115050"/>
            <a:ext cx="8229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800">
                <a:solidFill>
                  <a:srgbClr val="FF0000"/>
                </a:solidFill>
                <a:latin typeface="Biondi" charset="0"/>
              </a:rPr>
              <a:t>POICHÉ L’UNITÀ STATISTICA È LA DIAGNOSI, LE PERSONE CON DIAGNOSI DIVERSE IN RICOVERI DIVERSI O IN OSPEDALI DIVERSI POSSONO COMPARIRE PIÙ VOLTE.</a:t>
            </a:r>
          </a:p>
        </p:txBody>
      </p:sp>
      <p:sp>
        <p:nvSpPr>
          <p:cNvPr id="179205" name="Text Box 7"/>
          <p:cNvSpPr txBox="1">
            <a:spLocks noChangeArrowheads="1"/>
          </p:cNvSpPr>
          <p:nvPr/>
        </p:nvSpPr>
        <p:spPr bwMode="auto">
          <a:xfrm>
            <a:off x="1625600" y="6686550"/>
            <a:ext cx="7416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it-IT" sz="900">
                <a:latin typeface="Biondi" charset="0"/>
              </a:rPr>
              <a:t>Fonte dei  dati : Registro Regionale Veneto delle Malattie Rare</a:t>
            </a:r>
          </a:p>
        </p:txBody>
      </p:sp>
      <p:pic>
        <p:nvPicPr>
          <p:cNvPr id="179206" name="Picture 9" descr="Ar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042988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0" y="730250"/>
            <a:ext cx="91440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it-IT"/>
              <a:t>1) </a:t>
            </a:r>
            <a:r>
              <a:rPr lang="it-IT" sz="3200">
                <a:latin typeface="Comic Sans MS" pitchFamily="66" charset="0"/>
              </a:rPr>
              <a:t>accreditamento dei Centri della rete regionale per le malattie rare e creazione dell'applicativo web che colleghi i Centri accreditati, i Distretti e i Servizi Farmaceutici </a:t>
            </a:r>
          </a:p>
          <a:p>
            <a:pPr>
              <a:tabLst>
                <a:tab pos="228600" algn="l"/>
              </a:tabLst>
            </a:pPr>
            <a:r>
              <a:rPr lang="it-IT" sz="3200">
                <a:latin typeface="Comic Sans MS" pitchFamily="66" charset="0"/>
              </a:rPr>
              <a:t>2) formazione degli operatori e professionisti coinvolti e messa a regime del sistema </a:t>
            </a:r>
          </a:p>
          <a:p>
            <a:pPr>
              <a:tabLst>
                <a:tab pos="228600" algn="l"/>
              </a:tabLst>
            </a:pPr>
            <a:r>
              <a:rPr lang="it-IT" sz="3200">
                <a:latin typeface="Comic Sans MS" pitchFamily="66" charset="0"/>
              </a:rPr>
              <a:t>3) Produzione del sito web con la sottodefinizione di tutte le malattie comprese e sinonimi, delle pagine contenutistiche per ciascuna di esse e relativo aggiornamento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1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1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611188" y="1989138"/>
            <a:ext cx="8001000" cy="424815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>
                <a:latin typeface="Comic Sans MS" pitchFamily="66" charset="0"/>
                <a:cs typeface="Arial" charset="0"/>
              </a:rPr>
              <a:t>- Aspetti etici della professione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it-IT" sz="3200">
                <a:latin typeface="Comic Sans MS" pitchFamily="66" charset="0"/>
                <a:cs typeface="Arial" charset="0"/>
              </a:rPr>
              <a:t> Formazione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it-IT" sz="3200">
                <a:latin typeface="Comic Sans MS" pitchFamily="66" charset="0"/>
                <a:cs typeface="Arial" charset="0"/>
              </a:rPr>
              <a:t> Comunicazione</a:t>
            </a:r>
          </a:p>
          <a:p>
            <a:pPr>
              <a:spcBef>
                <a:spcPct val="50000"/>
              </a:spcBef>
            </a:pPr>
            <a:r>
              <a:rPr lang="it-IT" sz="3200">
                <a:latin typeface="Comic Sans MS" pitchFamily="66" charset="0"/>
                <a:cs typeface="Arial" charset="0"/>
              </a:rPr>
              <a:t>- Chiara ripartizione dei ruoli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it-IT" sz="3200">
                <a:latin typeface="Comic Sans MS" pitchFamily="66" charset="0"/>
                <a:cs typeface="Arial" charset="0"/>
              </a:rPr>
              <a:t> Evitare duplicazioni di servizi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it-IT" sz="3200">
                <a:latin typeface="Comic Sans MS" pitchFamily="66" charset="0"/>
                <a:cs typeface="Arial" charset="0"/>
              </a:rPr>
              <a:t> Evitare servizi che inducano bisogni</a:t>
            </a:r>
          </a:p>
        </p:txBody>
      </p:sp>
      <p:sp>
        <p:nvSpPr>
          <p:cNvPr id="19458" name="WordArt 3"/>
          <p:cNvSpPr>
            <a:spLocks noChangeArrowheads="1" noChangeShapeType="1" noTextEdit="1"/>
          </p:cNvSpPr>
          <p:nvPr/>
        </p:nvSpPr>
        <p:spPr bwMode="auto">
          <a:xfrm>
            <a:off x="1828800" y="228600"/>
            <a:ext cx="5645150" cy="11811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it-IT" sz="6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/>
              </a:rPr>
              <a:t>Esigenze irrinunciabili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900113" y="1484313"/>
            <a:ext cx="7434262" cy="457200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FFFF00"/>
                </a:solidFill>
                <a:latin typeface="Tahoma" pitchFamily="34" charset="0"/>
                <a:cs typeface="Arial" charset="0"/>
              </a:rPr>
              <a:t>Per una buona sanità e una “continuità di cura”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0" y="623888"/>
            <a:ext cx="9144000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it-IT"/>
              <a:t>4) </a:t>
            </a:r>
            <a:r>
              <a:rPr lang="it-IT" sz="3200">
                <a:latin typeface="Comic Sans MS" pitchFamily="66" charset="0"/>
              </a:rPr>
              <a:t>Recupero dei malati rari già noti e presenti nel territorio della Regione, </a:t>
            </a:r>
            <a:r>
              <a:rPr lang="it-IT" sz="3200">
                <a:solidFill>
                  <a:srgbClr val="FF0000"/>
                </a:solidFill>
                <a:latin typeface="Comic Sans MS" pitchFamily="66" charset="0"/>
              </a:rPr>
              <a:t>definizione dei percorsi assistenziali interessanti i pediatri e medici di famiglia, i distretti sanitari, gli ospedali regionali e i centri accreditati regionali </a:t>
            </a:r>
          </a:p>
          <a:p>
            <a:pPr>
              <a:tabLst>
                <a:tab pos="228600" algn="l"/>
              </a:tabLst>
            </a:pPr>
            <a:r>
              <a:rPr lang="it-IT" sz="3200">
                <a:latin typeface="Comic Sans MS" pitchFamily="66" charset="0"/>
              </a:rPr>
              <a:t>5) Informatizzazione di tutte le prescrizioni di prodotti dietetici, con la definizione delle ricette specifiche per sottoforma di malattia metabolica ed età del paziente, fino all'erogazione a domicilio dei dietetici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3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3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0" y="868363"/>
            <a:ext cx="8853488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it-IT" sz="3200">
                <a:latin typeface="Comic Sans MS" pitchFamily="66" charset="0"/>
              </a:rPr>
              <a:t>6) Definizione dei protocolli di trattamento farmacologico, comprendente anche farmaci in fascia C essenziali per determinate malattie rare, farmaci in commercio con altra indicazione e farmaci non in commercio in Italia per gruppi di malattie rare </a:t>
            </a:r>
          </a:p>
          <a:p>
            <a:pPr>
              <a:tabLst>
                <a:tab pos="228600" algn="l"/>
              </a:tabLst>
            </a:pPr>
            <a:r>
              <a:rPr lang="it-IT" sz="3200">
                <a:latin typeface="Comic Sans MS" pitchFamily="66" charset="0"/>
              </a:rPr>
              <a:t>7) Informatizzazione delle prescrizioni farmaceutiche parte dei piani terapeutici individualizzati e definizione dei piani assistenziali e della "cartella paziente"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5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0" y="396875"/>
            <a:ext cx="9144000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28600" algn="l"/>
                <a:tab pos="900113" algn="l"/>
                <a:tab pos="1349375" algn="l"/>
                <a:tab pos="2249488" algn="l"/>
                <a:tab pos="2700338" algn="l"/>
                <a:tab pos="3149600" algn="l"/>
                <a:tab pos="3600450" algn="l"/>
                <a:tab pos="4049713" algn="l"/>
                <a:tab pos="4500563" algn="l"/>
                <a:tab pos="4949825" algn="l"/>
                <a:tab pos="5400675" algn="l"/>
                <a:tab pos="5849938" algn="l"/>
              </a:tabLst>
            </a:pPr>
            <a:r>
              <a:rPr lang="it-IT" sz="2800">
                <a:latin typeface="Comic Sans MS" pitchFamily="66" charset="0"/>
              </a:rPr>
              <a:t>8) Inventario delle Associazioni d'utenza e attività di informazione e interazione con esse attraverso il sito </a:t>
            </a:r>
          </a:p>
          <a:p>
            <a:pPr>
              <a:tabLst>
                <a:tab pos="228600" algn="l"/>
                <a:tab pos="900113" algn="l"/>
                <a:tab pos="1349375" algn="l"/>
                <a:tab pos="2249488" algn="l"/>
                <a:tab pos="2700338" algn="l"/>
                <a:tab pos="3149600" algn="l"/>
                <a:tab pos="3600450" algn="l"/>
                <a:tab pos="4049713" algn="l"/>
                <a:tab pos="4500563" algn="l"/>
                <a:tab pos="4949825" algn="l"/>
                <a:tab pos="5400675" algn="l"/>
                <a:tab pos="5849938" algn="l"/>
              </a:tabLst>
            </a:pPr>
            <a:r>
              <a:rPr lang="it-IT" sz="2800">
                <a:latin typeface="Comic Sans MS" pitchFamily="66" charset="0"/>
              </a:rPr>
              <a:t>9) Un tavolo regionale di esperti, a supporto dell’attività istituzionale, costituito da un referente di ogni azienda che ha in cura pazienti affetti da malattie rare che trova quale naturale Azienda capofila l’Istituto G. Gaslini per:</a:t>
            </a:r>
          </a:p>
          <a:p>
            <a:pPr>
              <a:buFontTx/>
              <a:buChar char="•"/>
              <a:tabLst>
                <a:tab pos="228600" algn="l"/>
                <a:tab pos="900113" algn="l"/>
                <a:tab pos="1349375" algn="l"/>
                <a:tab pos="2249488" algn="l"/>
                <a:tab pos="2700338" algn="l"/>
                <a:tab pos="3149600" algn="l"/>
                <a:tab pos="3600450" algn="l"/>
                <a:tab pos="4049713" algn="l"/>
                <a:tab pos="4500563" algn="l"/>
                <a:tab pos="4949825" algn="l"/>
                <a:tab pos="5400675" algn="l"/>
                <a:tab pos="5849938" algn="l"/>
              </a:tabLst>
            </a:pPr>
            <a:r>
              <a:rPr lang="it-IT" sz="2800">
                <a:latin typeface="Comic Sans MS" pitchFamily="66" charset="0"/>
              </a:rPr>
              <a:t>la definizione dei percorsi assistenziali;</a:t>
            </a:r>
          </a:p>
          <a:p>
            <a:pPr>
              <a:buFontTx/>
              <a:buChar char="•"/>
              <a:tabLst>
                <a:tab pos="228600" algn="l"/>
                <a:tab pos="900113" algn="l"/>
                <a:tab pos="1349375" algn="l"/>
                <a:tab pos="2249488" algn="l"/>
                <a:tab pos="2700338" algn="l"/>
                <a:tab pos="3149600" algn="l"/>
                <a:tab pos="3600450" algn="l"/>
                <a:tab pos="4049713" algn="l"/>
                <a:tab pos="4500563" algn="l"/>
                <a:tab pos="4949825" algn="l"/>
                <a:tab pos="5400675" algn="l"/>
                <a:tab pos="5849938" algn="l"/>
              </a:tabLst>
            </a:pPr>
            <a:r>
              <a:rPr lang="it-IT" sz="2800">
                <a:latin typeface="Comic Sans MS" pitchFamily="66" charset="0"/>
              </a:rPr>
              <a:t>la programmazione sanitaria regionale;</a:t>
            </a:r>
          </a:p>
          <a:p>
            <a:pPr>
              <a:buFontTx/>
              <a:buChar char="•"/>
              <a:tabLst>
                <a:tab pos="228600" algn="l"/>
                <a:tab pos="900113" algn="l"/>
                <a:tab pos="1349375" algn="l"/>
                <a:tab pos="2249488" algn="l"/>
                <a:tab pos="2700338" algn="l"/>
                <a:tab pos="3149600" algn="l"/>
                <a:tab pos="3600450" algn="l"/>
                <a:tab pos="4049713" algn="l"/>
                <a:tab pos="4500563" algn="l"/>
                <a:tab pos="4949825" algn="l"/>
                <a:tab pos="5400675" algn="l"/>
                <a:tab pos="5849938" algn="l"/>
              </a:tabLst>
            </a:pPr>
            <a:r>
              <a:rPr lang="it-IT" sz="2800">
                <a:latin typeface="Comic Sans MS" pitchFamily="66" charset="0"/>
              </a:rPr>
              <a:t>la realizzazione di una sorveglianza delle malattie rare in Liguria;</a:t>
            </a:r>
          </a:p>
          <a:p>
            <a:pPr>
              <a:buFontTx/>
              <a:buChar char="•"/>
              <a:tabLst>
                <a:tab pos="228600" algn="l"/>
                <a:tab pos="900113" algn="l"/>
                <a:tab pos="1349375" algn="l"/>
                <a:tab pos="2249488" algn="l"/>
                <a:tab pos="2700338" algn="l"/>
                <a:tab pos="3149600" algn="l"/>
                <a:tab pos="3600450" algn="l"/>
                <a:tab pos="4049713" algn="l"/>
                <a:tab pos="4500563" algn="l"/>
                <a:tab pos="4949825" algn="l"/>
                <a:tab pos="5400675" algn="l"/>
                <a:tab pos="5849938" algn="l"/>
              </a:tabLst>
            </a:pPr>
            <a:r>
              <a:rPr lang="it-IT" sz="2800">
                <a:latin typeface="Comic Sans MS" pitchFamily="66" charset="0"/>
              </a:rPr>
              <a:t>valutare l’appropriatezza e la qualità dell’assistenza </a:t>
            </a:r>
          </a:p>
          <a:p>
            <a:pPr>
              <a:buFontTx/>
              <a:buChar char="•"/>
              <a:tabLst>
                <a:tab pos="228600" algn="l"/>
                <a:tab pos="900113" algn="l"/>
                <a:tab pos="1349375" algn="l"/>
                <a:tab pos="2249488" algn="l"/>
                <a:tab pos="2700338" algn="l"/>
                <a:tab pos="3149600" algn="l"/>
                <a:tab pos="3600450" algn="l"/>
                <a:tab pos="4049713" algn="l"/>
                <a:tab pos="4500563" algn="l"/>
                <a:tab pos="4949825" algn="l"/>
                <a:tab pos="5400675" algn="l"/>
                <a:tab pos="5849938" algn="l"/>
              </a:tabLst>
            </a:pPr>
            <a:r>
              <a:rPr lang="it-IT" sz="2800">
                <a:latin typeface="Comic Sans MS" pitchFamily="66" charset="0"/>
              </a:rPr>
              <a:t>il coordinamento dei presidi </a:t>
            </a:r>
          </a:p>
          <a:p>
            <a:pPr eaLnBrk="0" hangingPunct="0">
              <a:buFontTx/>
              <a:buChar char="•"/>
              <a:tabLst>
                <a:tab pos="228600" algn="l"/>
                <a:tab pos="900113" algn="l"/>
                <a:tab pos="1349375" algn="l"/>
                <a:tab pos="2249488" algn="l"/>
                <a:tab pos="2700338" algn="l"/>
                <a:tab pos="3149600" algn="l"/>
                <a:tab pos="3600450" algn="l"/>
                <a:tab pos="4049713" algn="l"/>
                <a:tab pos="4500563" algn="l"/>
                <a:tab pos="4949825" algn="l"/>
                <a:tab pos="5400675" algn="l"/>
                <a:tab pos="5849938" algn="l"/>
              </a:tabLst>
            </a:pPr>
            <a:endParaRPr lang="it-IT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7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7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7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77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77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77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77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Text Box 2"/>
          <p:cNvSpPr txBox="1">
            <a:spLocks noChangeArrowheads="1"/>
          </p:cNvSpPr>
          <p:nvPr/>
        </p:nvSpPr>
        <p:spPr bwMode="auto">
          <a:xfrm>
            <a:off x="0" y="333375"/>
            <a:ext cx="35131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/>
              <a:t>Problemi principali?</a:t>
            </a:r>
          </a:p>
        </p:txBody>
      </p:sp>
      <p:sp>
        <p:nvSpPr>
          <p:cNvPr id="191491" name="WordArt 3"/>
          <p:cNvSpPr>
            <a:spLocks noChangeArrowheads="1" noChangeShapeType="1" noTextEdit="1"/>
          </p:cNvSpPr>
          <p:nvPr/>
        </p:nvSpPr>
        <p:spPr bwMode="auto">
          <a:xfrm>
            <a:off x="5183188" y="1412875"/>
            <a:ext cx="3960812" cy="79216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it-IT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Autoreferenzialità</a:t>
            </a:r>
          </a:p>
        </p:txBody>
      </p:sp>
      <p:sp>
        <p:nvSpPr>
          <p:cNvPr id="191492" name="WordArt 4"/>
          <p:cNvSpPr>
            <a:spLocks noChangeArrowheads="1" noChangeShapeType="1" noTextEdit="1"/>
          </p:cNvSpPr>
          <p:nvPr/>
        </p:nvSpPr>
        <p:spPr bwMode="auto">
          <a:xfrm rot="-882673">
            <a:off x="215900" y="2420938"/>
            <a:ext cx="3948113" cy="6318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8" lon="19439996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3540000" scaled="1"/>
                </a:gradFill>
                <a:latin typeface="Impact"/>
              </a:rPr>
              <a:t>Accidia</a:t>
            </a:r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3671888" y="2420938"/>
            <a:ext cx="54673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/>
              <a:t>negligenza, l'indifferenza, la mancanza di cure e di interesse </a:t>
            </a:r>
          </a:p>
          <a:p>
            <a:r>
              <a:rPr lang="it-IT" sz="1600"/>
              <a:t>per una cosa. Designa inoltre l'abbattimento, lo scoraggiamento, </a:t>
            </a:r>
          </a:p>
          <a:p>
            <a:r>
              <a:rPr lang="it-IT" sz="1600"/>
              <a:t>la prostrazione, la stanchezza, la noia e la depressione.</a:t>
            </a:r>
            <a:br>
              <a:rPr lang="it-IT" sz="1600"/>
            </a:br>
            <a:endParaRPr lang="it-IT" sz="1600"/>
          </a:p>
        </p:txBody>
      </p:sp>
      <p:sp>
        <p:nvSpPr>
          <p:cNvPr id="191494" name="WordArt 6"/>
          <p:cNvSpPr>
            <a:spLocks noChangeArrowheads="1" noChangeShapeType="1" noTextEdit="1"/>
          </p:cNvSpPr>
          <p:nvPr/>
        </p:nvSpPr>
        <p:spPr bwMode="auto">
          <a:xfrm rot="254973">
            <a:off x="0" y="3357563"/>
            <a:ext cx="3889375" cy="9874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Superbia</a:t>
            </a:r>
          </a:p>
        </p:txBody>
      </p:sp>
      <p:sp>
        <p:nvSpPr>
          <p:cNvPr id="191495" name="Text Box 7"/>
          <p:cNvSpPr txBox="1">
            <a:spLocks noChangeArrowheads="1"/>
          </p:cNvSpPr>
          <p:nvPr/>
        </p:nvSpPr>
        <p:spPr bwMode="auto">
          <a:xfrm>
            <a:off x="4321175" y="3357563"/>
            <a:ext cx="4321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>I cimiteri sono pieni di persone insostituibili. </a:t>
            </a:r>
            <a:r>
              <a:rPr lang="it-IT" sz="1600"/>
              <a:t>G</a:t>
            </a:r>
            <a:r>
              <a:rPr lang="it-IT" sz="1600" i="1"/>
              <a:t>eorge Clemenceau</a:t>
            </a:r>
            <a:r>
              <a:rPr lang="it-IT" sz="1600"/>
              <a:t> </a:t>
            </a:r>
          </a:p>
        </p:txBody>
      </p:sp>
      <p:sp>
        <p:nvSpPr>
          <p:cNvPr id="191496" name="WordArt 8"/>
          <p:cNvSpPr>
            <a:spLocks noChangeArrowheads="1" noChangeShapeType="1" noTextEdit="1"/>
          </p:cNvSpPr>
          <p:nvPr/>
        </p:nvSpPr>
        <p:spPr bwMode="auto">
          <a:xfrm>
            <a:off x="431800" y="4437063"/>
            <a:ext cx="302418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Invidia</a:t>
            </a:r>
          </a:p>
        </p:txBody>
      </p:sp>
      <p:sp>
        <p:nvSpPr>
          <p:cNvPr id="191497" name="WordArt 9"/>
          <p:cNvSpPr>
            <a:spLocks noChangeArrowheads="1" noChangeShapeType="1" noTextEdit="1"/>
          </p:cNvSpPr>
          <p:nvPr/>
        </p:nvSpPr>
        <p:spPr bwMode="auto">
          <a:xfrm>
            <a:off x="4752975" y="4365625"/>
            <a:ext cx="295275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8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</a:rPr>
              <a:t>Avarizia</a:t>
            </a:r>
          </a:p>
        </p:txBody>
      </p:sp>
      <p:sp>
        <p:nvSpPr>
          <p:cNvPr id="191498" name="WordArt 10"/>
          <p:cNvSpPr>
            <a:spLocks noChangeArrowheads="1" noChangeShapeType="1" noTextEdit="1"/>
          </p:cNvSpPr>
          <p:nvPr/>
        </p:nvSpPr>
        <p:spPr bwMode="auto">
          <a:xfrm>
            <a:off x="360363" y="5662613"/>
            <a:ext cx="29527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Gelosia</a:t>
            </a:r>
          </a:p>
        </p:txBody>
      </p:sp>
      <p:sp>
        <p:nvSpPr>
          <p:cNvPr id="191499" name="WordArt 11" descr="Marmo bianco"/>
          <p:cNvSpPr>
            <a:spLocks noChangeArrowheads="1" noChangeShapeType="1" noTextEdit="1"/>
          </p:cNvSpPr>
          <p:nvPr/>
        </p:nvSpPr>
        <p:spPr bwMode="auto">
          <a:xfrm>
            <a:off x="4752975" y="5445125"/>
            <a:ext cx="3024188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/>
              </a:rPr>
              <a:t>Paura</a:t>
            </a:r>
          </a:p>
        </p:txBody>
      </p:sp>
      <p:sp>
        <p:nvSpPr>
          <p:cNvPr id="191500" name="WordArt 12"/>
          <p:cNvSpPr>
            <a:spLocks noChangeArrowheads="1" noChangeShapeType="1" noTextEdit="1"/>
          </p:cNvSpPr>
          <p:nvPr/>
        </p:nvSpPr>
        <p:spPr bwMode="auto">
          <a:xfrm>
            <a:off x="179388" y="981075"/>
            <a:ext cx="4886325" cy="110807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Resistenza al cambiamento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15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14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14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914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914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914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914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914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animBg="1"/>
      <p:bldP spid="191492" grpId="0" animBg="1"/>
      <p:bldP spid="191493" grpId="0"/>
      <p:bldP spid="191494" grpId="0" animBg="1"/>
      <p:bldP spid="191495" grpId="0"/>
      <p:bldP spid="191496" grpId="0" animBg="1"/>
      <p:bldP spid="191497" grpId="0" animBg="1"/>
      <p:bldP spid="191498" grpId="0" animBg="1"/>
      <p:bldP spid="191499" grpId="0" animBg="1"/>
      <p:bldP spid="19150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250" name="Group 2"/>
          <p:cNvGrpSpPr>
            <a:grpSpLocks/>
          </p:cNvGrpSpPr>
          <p:nvPr/>
        </p:nvGrpSpPr>
        <p:grpSpPr bwMode="auto">
          <a:xfrm>
            <a:off x="2971800" y="2362200"/>
            <a:ext cx="3352800" cy="2438400"/>
            <a:chOff x="1712" y="1776"/>
            <a:chExt cx="2256" cy="1344"/>
          </a:xfrm>
        </p:grpSpPr>
        <p:sp>
          <p:nvSpPr>
            <p:cNvPr id="191524" name="Oval 3"/>
            <p:cNvSpPr>
              <a:spLocks noChangeArrowheads="1"/>
            </p:cNvSpPr>
            <p:nvPr/>
          </p:nvSpPr>
          <p:spPr bwMode="auto">
            <a:xfrm>
              <a:off x="1712" y="1776"/>
              <a:ext cx="2256" cy="13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1525" name="Text Box 4"/>
            <p:cNvSpPr txBox="1">
              <a:spLocks noChangeArrowheads="1"/>
            </p:cNvSpPr>
            <p:nvPr/>
          </p:nvSpPr>
          <p:spPr bwMode="auto">
            <a:xfrm>
              <a:off x="1957" y="2123"/>
              <a:ext cx="1765" cy="637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it-IT" sz="1400" b="1">
                  <a:solidFill>
                    <a:srgbClr val="800000"/>
                  </a:solidFill>
                  <a:latin typeface="Comic Sans MS" pitchFamily="66" charset="0"/>
                </a:rPr>
                <a:t>SAPERE</a:t>
              </a:r>
            </a:p>
            <a:p>
              <a:pPr algn="ctr" eaLnBrk="0" hangingPunct="0"/>
              <a:r>
                <a:rPr lang="it-IT" sz="1400" b="1">
                  <a:solidFill>
                    <a:srgbClr val="800000"/>
                  </a:solidFill>
                  <a:latin typeface="Comic Sans MS" pitchFamily="66" charset="0"/>
                </a:rPr>
                <a:t>MULTIDIMENSIONALE</a:t>
              </a:r>
            </a:p>
            <a:p>
              <a:pPr algn="ctr" eaLnBrk="0" hangingPunct="0"/>
              <a:r>
                <a:rPr lang="it-IT" sz="1400" b="1">
                  <a:solidFill>
                    <a:srgbClr val="800000"/>
                  </a:solidFill>
                  <a:latin typeface="Comic Sans MS" pitchFamily="66" charset="0"/>
                </a:rPr>
                <a:t>INTERDISCIPLINARE</a:t>
              </a:r>
            </a:p>
            <a:p>
              <a:pPr algn="ctr" eaLnBrk="0" hangingPunct="0"/>
              <a:r>
                <a:rPr lang="it-IT" sz="1400" b="1">
                  <a:solidFill>
                    <a:srgbClr val="800000"/>
                  </a:solidFill>
                  <a:latin typeface="Comic Sans MS" pitchFamily="66" charset="0"/>
                </a:rPr>
                <a:t>INTERPROFESSIONALE</a:t>
              </a:r>
            </a:p>
            <a:p>
              <a:pPr algn="ctr" eaLnBrk="0" hangingPunct="0"/>
              <a:r>
                <a:rPr lang="it-IT" sz="1400" b="1">
                  <a:solidFill>
                    <a:srgbClr val="800000"/>
                  </a:solidFill>
                  <a:latin typeface="Comic Sans MS" pitchFamily="66" charset="0"/>
                </a:rPr>
                <a:t>PER/CON /DEI CITTADINI</a:t>
              </a:r>
            </a:p>
          </p:txBody>
        </p:sp>
      </p:grpSp>
      <p:grpSp>
        <p:nvGrpSpPr>
          <p:cNvPr id="181253" name="Group 5"/>
          <p:cNvGrpSpPr>
            <a:grpSpLocks/>
          </p:cNvGrpSpPr>
          <p:nvPr/>
        </p:nvGrpSpPr>
        <p:grpSpPr bwMode="auto">
          <a:xfrm>
            <a:off x="2895600" y="1524000"/>
            <a:ext cx="1524000" cy="809625"/>
            <a:chOff x="1891" y="606"/>
            <a:chExt cx="1526" cy="759"/>
          </a:xfrm>
        </p:grpSpPr>
        <p:sp>
          <p:nvSpPr>
            <p:cNvPr id="191522" name="Oval 6"/>
            <p:cNvSpPr>
              <a:spLocks noChangeArrowheads="1"/>
            </p:cNvSpPr>
            <p:nvPr/>
          </p:nvSpPr>
          <p:spPr bwMode="auto">
            <a:xfrm>
              <a:off x="1891" y="606"/>
              <a:ext cx="1526" cy="759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1523" name="Text Box 7"/>
            <p:cNvSpPr txBox="1">
              <a:spLocks noChangeArrowheads="1"/>
            </p:cNvSpPr>
            <p:nvPr/>
          </p:nvSpPr>
          <p:spPr bwMode="auto">
            <a:xfrm>
              <a:off x="2195" y="823"/>
              <a:ext cx="982" cy="485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it-IT" sz="1400" b="1">
                  <a:latin typeface="Comic Sans MS" pitchFamily="66" charset="0"/>
                </a:rPr>
                <a:t>SAPERE </a:t>
              </a:r>
            </a:p>
            <a:p>
              <a:pPr algn="ctr" eaLnBrk="0" hangingPunct="0"/>
              <a:r>
                <a:rPr lang="it-IT" sz="1400" b="1">
                  <a:latin typeface="Comic Sans MS" pitchFamily="66" charset="0"/>
                </a:rPr>
                <a:t>CLINICO</a:t>
              </a:r>
            </a:p>
          </p:txBody>
        </p:sp>
      </p:grpSp>
      <p:grpSp>
        <p:nvGrpSpPr>
          <p:cNvPr id="181256" name="Group 8"/>
          <p:cNvGrpSpPr>
            <a:grpSpLocks/>
          </p:cNvGrpSpPr>
          <p:nvPr/>
        </p:nvGrpSpPr>
        <p:grpSpPr bwMode="auto">
          <a:xfrm>
            <a:off x="1676400" y="2286000"/>
            <a:ext cx="1600200" cy="838200"/>
            <a:chOff x="112" y="1638"/>
            <a:chExt cx="1526" cy="857"/>
          </a:xfrm>
        </p:grpSpPr>
        <p:sp>
          <p:nvSpPr>
            <p:cNvPr id="191520" name="Oval 9"/>
            <p:cNvSpPr>
              <a:spLocks noChangeArrowheads="1"/>
            </p:cNvSpPr>
            <p:nvPr/>
          </p:nvSpPr>
          <p:spPr bwMode="auto">
            <a:xfrm>
              <a:off x="112" y="1638"/>
              <a:ext cx="1526" cy="857"/>
            </a:xfrm>
            <a:prstGeom prst="ellipse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1521" name="Text Box 10"/>
            <p:cNvSpPr txBox="1">
              <a:spLocks noChangeArrowheads="1"/>
            </p:cNvSpPr>
            <p:nvPr/>
          </p:nvSpPr>
          <p:spPr bwMode="auto">
            <a:xfrm>
              <a:off x="280" y="1834"/>
              <a:ext cx="1198" cy="530"/>
            </a:xfrm>
            <a:prstGeom prst="rect">
              <a:avLst/>
            </a:prstGeom>
            <a:solidFill>
              <a:srgbClr val="66FF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it-IT" sz="1400" b="1">
                  <a:latin typeface="Comic Sans MS" pitchFamily="66" charset="0"/>
                </a:rPr>
                <a:t>SAPERE</a:t>
              </a:r>
            </a:p>
            <a:p>
              <a:pPr algn="ctr" eaLnBrk="0" hangingPunct="0"/>
              <a:r>
                <a:rPr lang="it-IT" sz="1400" b="1">
                  <a:latin typeface="Comic Sans MS" pitchFamily="66" charset="0"/>
                </a:rPr>
                <a:t>AZIENDALE</a:t>
              </a:r>
            </a:p>
          </p:txBody>
        </p:sp>
      </p:grpSp>
      <p:grpSp>
        <p:nvGrpSpPr>
          <p:cNvPr id="181259" name="Group 11"/>
          <p:cNvGrpSpPr>
            <a:grpSpLocks/>
          </p:cNvGrpSpPr>
          <p:nvPr/>
        </p:nvGrpSpPr>
        <p:grpSpPr bwMode="auto">
          <a:xfrm>
            <a:off x="5181600" y="4495800"/>
            <a:ext cx="1816100" cy="1066800"/>
            <a:chOff x="3081" y="2693"/>
            <a:chExt cx="1526" cy="759"/>
          </a:xfrm>
        </p:grpSpPr>
        <p:sp>
          <p:nvSpPr>
            <p:cNvPr id="191518" name="Oval 12"/>
            <p:cNvSpPr>
              <a:spLocks noChangeArrowheads="1"/>
            </p:cNvSpPr>
            <p:nvPr/>
          </p:nvSpPr>
          <p:spPr bwMode="auto">
            <a:xfrm>
              <a:off x="3081" y="2693"/>
              <a:ext cx="1526" cy="759"/>
            </a:xfrm>
            <a:prstGeom prst="ellipse">
              <a:avLst/>
            </a:prstGeom>
            <a:solidFill>
              <a:srgbClr val="CC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1519" name="Text Box 13"/>
            <p:cNvSpPr txBox="1">
              <a:spLocks noChangeArrowheads="1"/>
            </p:cNvSpPr>
            <p:nvPr/>
          </p:nvSpPr>
          <p:spPr bwMode="auto">
            <a:xfrm>
              <a:off x="3224" y="2910"/>
              <a:ext cx="1264" cy="368"/>
            </a:xfrm>
            <a:prstGeom prst="rect">
              <a:avLst/>
            </a:prstGeom>
            <a:solidFill>
              <a:srgbClr val="CC33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it-IT" sz="1400" b="1">
                  <a:latin typeface="Comic Sans MS" pitchFamily="66" charset="0"/>
                </a:rPr>
                <a:t>SAPERE</a:t>
              </a:r>
            </a:p>
            <a:p>
              <a:pPr algn="ctr" eaLnBrk="0" hangingPunct="0"/>
              <a:r>
                <a:rPr lang="it-IT" sz="1400" b="1">
                  <a:latin typeface="Comic Sans MS" pitchFamily="66" charset="0"/>
                </a:rPr>
                <a:t>SOCIOLOGICO</a:t>
              </a:r>
            </a:p>
          </p:txBody>
        </p:sp>
      </p:grpSp>
      <p:grpSp>
        <p:nvGrpSpPr>
          <p:cNvPr id="181262" name="Group 14"/>
          <p:cNvGrpSpPr>
            <a:grpSpLocks/>
          </p:cNvGrpSpPr>
          <p:nvPr/>
        </p:nvGrpSpPr>
        <p:grpSpPr bwMode="auto">
          <a:xfrm>
            <a:off x="1524000" y="4191000"/>
            <a:ext cx="1833563" cy="914400"/>
            <a:chOff x="925" y="2693"/>
            <a:chExt cx="1526" cy="759"/>
          </a:xfrm>
        </p:grpSpPr>
        <p:sp>
          <p:nvSpPr>
            <p:cNvPr id="191516" name="Oval 15"/>
            <p:cNvSpPr>
              <a:spLocks noChangeArrowheads="1"/>
            </p:cNvSpPr>
            <p:nvPr/>
          </p:nvSpPr>
          <p:spPr bwMode="auto">
            <a:xfrm>
              <a:off x="925" y="2693"/>
              <a:ext cx="1526" cy="75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1517" name="Text Box 16"/>
            <p:cNvSpPr txBox="1">
              <a:spLocks noChangeArrowheads="1"/>
            </p:cNvSpPr>
            <p:nvPr/>
          </p:nvSpPr>
          <p:spPr bwMode="auto">
            <a:xfrm>
              <a:off x="1056" y="2887"/>
              <a:ext cx="1267" cy="37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it-IT" sz="1200" b="1">
                  <a:latin typeface="Comic Sans MS" pitchFamily="66" charset="0"/>
                </a:rPr>
                <a:t>SAPERE</a:t>
              </a:r>
            </a:p>
            <a:p>
              <a:pPr algn="ctr" eaLnBrk="0" hangingPunct="0"/>
              <a:r>
                <a:rPr lang="it-IT" sz="1200" b="1">
                  <a:latin typeface="Comic Sans MS" pitchFamily="66" charset="0"/>
                </a:rPr>
                <a:t>ORGANIZZATiVO</a:t>
              </a:r>
            </a:p>
          </p:txBody>
        </p:sp>
      </p:grpSp>
      <p:sp>
        <p:nvSpPr>
          <p:cNvPr id="181265" name="Text Box 17"/>
          <p:cNvSpPr txBox="1">
            <a:spLocks noChangeArrowheads="1"/>
          </p:cNvSpPr>
          <p:nvPr/>
        </p:nvSpPr>
        <p:spPr bwMode="auto">
          <a:xfrm>
            <a:off x="2514600" y="0"/>
            <a:ext cx="4419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it-IT" sz="2800" b="1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it-IT" sz="2800" b="1">
                <a:solidFill>
                  <a:srgbClr val="0000FF"/>
                </a:solidFill>
                <a:latin typeface="Comic Sans MS" pitchFamily="66" charset="0"/>
              </a:rPr>
              <a:t>I SAPERI IN BALLO IN SANITA</a:t>
            </a:r>
            <a:r>
              <a:rPr lang="it-IT" sz="2800" b="1">
                <a:solidFill>
                  <a:srgbClr val="FFFF00"/>
                </a:solidFill>
                <a:latin typeface="Comic Sans MS" pitchFamily="66" charset="0"/>
              </a:rPr>
              <a:t>’</a:t>
            </a:r>
          </a:p>
        </p:txBody>
      </p:sp>
      <p:sp>
        <p:nvSpPr>
          <p:cNvPr id="181266" name="Text Box 18"/>
          <p:cNvSpPr txBox="1">
            <a:spLocks noChangeArrowheads="1"/>
          </p:cNvSpPr>
          <p:nvPr/>
        </p:nvSpPr>
        <p:spPr bwMode="auto">
          <a:xfrm>
            <a:off x="212725" y="6400800"/>
            <a:ext cx="303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 b="1">
                <a:solidFill>
                  <a:srgbClr val="FFFF66"/>
                </a:solidFill>
                <a:latin typeface="Comic Sans MS" pitchFamily="66" charset="0"/>
              </a:rPr>
              <a:t>Di Stanislao, Noto, modificato Gardini, 2003-2004</a:t>
            </a:r>
          </a:p>
        </p:txBody>
      </p:sp>
      <p:sp>
        <p:nvSpPr>
          <p:cNvPr id="181267" name="Oval 19"/>
          <p:cNvSpPr>
            <a:spLocks noChangeArrowheads="1"/>
          </p:cNvSpPr>
          <p:nvPr/>
        </p:nvSpPr>
        <p:spPr bwMode="auto">
          <a:xfrm>
            <a:off x="6248400" y="3048000"/>
            <a:ext cx="1524000" cy="7620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it-IT" sz="1400" b="1">
                <a:solidFill>
                  <a:schemeClr val="accent2"/>
                </a:solidFill>
                <a:latin typeface="Comic Sans MS" pitchFamily="66" charset="0"/>
              </a:rPr>
              <a:t>SAPERE</a:t>
            </a:r>
          </a:p>
          <a:p>
            <a:pPr algn="ctr" eaLnBrk="0" hangingPunct="0"/>
            <a:r>
              <a:rPr lang="it-IT" sz="1400" b="1">
                <a:solidFill>
                  <a:schemeClr val="accent2"/>
                </a:solidFill>
                <a:latin typeface="Comic Sans MS" pitchFamily="66" charset="0"/>
              </a:rPr>
              <a:t>ECONOMICO</a:t>
            </a:r>
          </a:p>
        </p:txBody>
      </p:sp>
      <p:sp>
        <p:nvSpPr>
          <p:cNvPr id="181268" name="Oval 20"/>
          <p:cNvSpPr>
            <a:spLocks noChangeArrowheads="1"/>
          </p:cNvSpPr>
          <p:nvPr/>
        </p:nvSpPr>
        <p:spPr bwMode="auto">
          <a:xfrm>
            <a:off x="6400800" y="3810000"/>
            <a:ext cx="1524000" cy="990600"/>
          </a:xfrm>
          <a:prstGeom prst="ellipse">
            <a:avLst/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Comic Sans MS" pitchFamily="66" charset="0"/>
              </a:rPr>
              <a:t>SAPERE</a:t>
            </a:r>
          </a:p>
          <a:p>
            <a:pPr algn="ctr"/>
            <a:r>
              <a:rPr lang="it-IT" sz="1200" b="1">
                <a:latin typeface="Comic Sans MS" pitchFamily="66" charset="0"/>
              </a:rPr>
              <a:t>INFORMATICO</a:t>
            </a:r>
          </a:p>
        </p:txBody>
      </p:sp>
      <p:sp>
        <p:nvSpPr>
          <p:cNvPr id="181269" name="Oval 21"/>
          <p:cNvSpPr>
            <a:spLocks noChangeArrowheads="1"/>
          </p:cNvSpPr>
          <p:nvPr/>
        </p:nvSpPr>
        <p:spPr bwMode="auto">
          <a:xfrm>
            <a:off x="1295400" y="3276600"/>
            <a:ext cx="1371600" cy="9144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Comic Sans MS" pitchFamily="66" charset="0"/>
              </a:rPr>
              <a:t>SAPERE</a:t>
            </a:r>
          </a:p>
          <a:p>
            <a:pPr algn="ctr"/>
            <a:r>
              <a:rPr lang="it-IT" sz="1200" b="1">
                <a:latin typeface="Comic Sans MS" pitchFamily="66" charset="0"/>
              </a:rPr>
              <a:t>INGEGNERI</a:t>
            </a:r>
          </a:p>
        </p:txBody>
      </p:sp>
      <p:sp>
        <p:nvSpPr>
          <p:cNvPr id="181270" name="Oval 22"/>
          <p:cNvSpPr>
            <a:spLocks noChangeArrowheads="1"/>
          </p:cNvSpPr>
          <p:nvPr/>
        </p:nvSpPr>
        <p:spPr bwMode="auto">
          <a:xfrm>
            <a:off x="914400" y="1219200"/>
            <a:ext cx="1752600" cy="914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Comic Sans MS" pitchFamily="66" charset="0"/>
              </a:rPr>
              <a:t>SAPERE </a:t>
            </a:r>
          </a:p>
          <a:p>
            <a:pPr algn="ctr"/>
            <a:r>
              <a:rPr lang="it-IT" sz="1200" b="1">
                <a:latin typeface="Comic Sans MS" pitchFamily="66" charset="0"/>
              </a:rPr>
              <a:t>DOCUMENTALISTICO</a:t>
            </a:r>
          </a:p>
        </p:txBody>
      </p:sp>
      <p:sp>
        <p:nvSpPr>
          <p:cNvPr id="181271" name="Oval 23"/>
          <p:cNvSpPr>
            <a:spLocks noChangeArrowheads="1"/>
          </p:cNvSpPr>
          <p:nvPr/>
        </p:nvSpPr>
        <p:spPr bwMode="auto">
          <a:xfrm>
            <a:off x="6781800" y="1219200"/>
            <a:ext cx="1981200" cy="9906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solidFill>
                  <a:schemeClr val="bg1"/>
                </a:solidFill>
                <a:latin typeface="Comic Sans MS" pitchFamily="66" charset="0"/>
              </a:rPr>
              <a:t>SAPERE</a:t>
            </a:r>
          </a:p>
          <a:p>
            <a:pPr algn="ctr"/>
            <a:r>
              <a:rPr lang="it-IT" sz="1200" b="1">
                <a:solidFill>
                  <a:schemeClr val="bg1"/>
                </a:solidFill>
                <a:latin typeface="Comic Sans MS" pitchFamily="66" charset="0"/>
              </a:rPr>
              <a:t>PSICOLOGICO</a:t>
            </a:r>
          </a:p>
        </p:txBody>
      </p:sp>
      <p:sp>
        <p:nvSpPr>
          <p:cNvPr id="181272" name="Oval 24"/>
          <p:cNvSpPr>
            <a:spLocks noChangeArrowheads="1"/>
          </p:cNvSpPr>
          <p:nvPr/>
        </p:nvSpPr>
        <p:spPr bwMode="auto">
          <a:xfrm>
            <a:off x="228600" y="2286000"/>
            <a:ext cx="1371600" cy="8382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Comic Sans MS" pitchFamily="66" charset="0"/>
              </a:rPr>
              <a:t>SAPERE</a:t>
            </a:r>
          </a:p>
          <a:p>
            <a:pPr algn="ctr"/>
            <a:r>
              <a:rPr lang="it-IT" sz="1200" b="1">
                <a:latin typeface="Comic Sans MS" pitchFamily="66" charset="0"/>
              </a:rPr>
              <a:t>COMUNICATIVO</a:t>
            </a:r>
          </a:p>
        </p:txBody>
      </p:sp>
      <p:sp>
        <p:nvSpPr>
          <p:cNvPr id="181273" name="Oval 25"/>
          <p:cNvSpPr>
            <a:spLocks noChangeArrowheads="1"/>
          </p:cNvSpPr>
          <p:nvPr/>
        </p:nvSpPr>
        <p:spPr bwMode="auto">
          <a:xfrm>
            <a:off x="152400" y="4572000"/>
            <a:ext cx="1600200" cy="838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Comic Sans MS" pitchFamily="66" charset="0"/>
              </a:rPr>
              <a:t>SAPERE</a:t>
            </a:r>
          </a:p>
          <a:p>
            <a:pPr algn="ctr"/>
            <a:r>
              <a:rPr lang="it-IT" sz="1200" b="1">
                <a:latin typeface="Comic Sans MS" pitchFamily="66" charset="0"/>
              </a:rPr>
              <a:t>STATISTICO</a:t>
            </a:r>
          </a:p>
        </p:txBody>
      </p:sp>
      <p:sp>
        <p:nvSpPr>
          <p:cNvPr id="181274" name="Oval 26"/>
          <p:cNvSpPr>
            <a:spLocks noChangeArrowheads="1"/>
          </p:cNvSpPr>
          <p:nvPr/>
        </p:nvSpPr>
        <p:spPr bwMode="auto">
          <a:xfrm>
            <a:off x="1676400" y="5486400"/>
            <a:ext cx="2057400" cy="838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solidFill>
                  <a:schemeClr val="bg1"/>
                </a:solidFill>
                <a:latin typeface="Comic Sans MS" pitchFamily="66" charset="0"/>
              </a:rPr>
              <a:t>SAPERE SU</a:t>
            </a:r>
          </a:p>
          <a:p>
            <a:pPr algn="ctr"/>
            <a:r>
              <a:rPr lang="it-IT" sz="1200" b="1">
                <a:solidFill>
                  <a:schemeClr val="bg1"/>
                </a:solidFill>
                <a:latin typeface="Comic Sans MS" pitchFamily="66" charset="0"/>
              </a:rPr>
              <a:t>“COME GESTIRE </a:t>
            </a:r>
          </a:p>
          <a:p>
            <a:pPr algn="ctr"/>
            <a:r>
              <a:rPr lang="it-IT" sz="1200" b="1">
                <a:solidFill>
                  <a:schemeClr val="bg1"/>
                </a:solidFill>
                <a:latin typeface="Comic Sans MS" pitchFamily="66" charset="0"/>
              </a:rPr>
              <a:t>IL POTERE”</a:t>
            </a:r>
          </a:p>
        </p:txBody>
      </p:sp>
      <p:sp>
        <p:nvSpPr>
          <p:cNvPr id="181275" name="Oval 27"/>
          <p:cNvSpPr>
            <a:spLocks noChangeArrowheads="1"/>
          </p:cNvSpPr>
          <p:nvPr/>
        </p:nvSpPr>
        <p:spPr bwMode="auto">
          <a:xfrm>
            <a:off x="4267200" y="5486400"/>
            <a:ext cx="1905000" cy="9144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solidFill>
                  <a:schemeClr val="bg1"/>
                </a:solidFill>
                <a:latin typeface="Comic Sans MS" pitchFamily="66" charset="0"/>
              </a:rPr>
              <a:t>SAPERE</a:t>
            </a:r>
          </a:p>
          <a:p>
            <a:pPr algn="ctr"/>
            <a:r>
              <a:rPr lang="it-IT" sz="1200" b="1">
                <a:solidFill>
                  <a:schemeClr val="bg1"/>
                </a:solidFill>
                <a:latin typeface="Comic Sans MS" pitchFamily="66" charset="0"/>
              </a:rPr>
              <a:t>AMMINISTRATIVO</a:t>
            </a:r>
          </a:p>
        </p:txBody>
      </p:sp>
      <p:sp>
        <p:nvSpPr>
          <p:cNvPr id="181276" name="Oval 28"/>
          <p:cNvSpPr>
            <a:spLocks noChangeArrowheads="1"/>
          </p:cNvSpPr>
          <p:nvPr/>
        </p:nvSpPr>
        <p:spPr bwMode="auto">
          <a:xfrm>
            <a:off x="0" y="3429000"/>
            <a:ext cx="1295400" cy="8382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solidFill>
                  <a:schemeClr val="bg1"/>
                </a:solidFill>
                <a:latin typeface="Comic Sans MS" pitchFamily="66" charset="0"/>
              </a:rPr>
              <a:t>SAPERE</a:t>
            </a:r>
          </a:p>
          <a:p>
            <a:pPr algn="ctr"/>
            <a:r>
              <a:rPr lang="it-IT" sz="1200" b="1">
                <a:solidFill>
                  <a:schemeClr val="bg1"/>
                </a:solidFill>
                <a:latin typeface="Comic Sans MS" pitchFamily="66" charset="0"/>
              </a:rPr>
              <a:t>PROGETTUALE</a:t>
            </a:r>
          </a:p>
        </p:txBody>
      </p:sp>
      <p:sp>
        <p:nvSpPr>
          <p:cNvPr id="181277" name="Oval 29"/>
          <p:cNvSpPr>
            <a:spLocks noChangeArrowheads="1"/>
          </p:cNvSpPr>
          <p:nvPr/>
        </p:nvSpPr>
        <p:spPr bwMode="auto">
          <a:xfrm>
            <a:off x="6324600" y="5029200"/>
            <a:ext cx="1905000" cy="1828800"/>
          </a:xfrm>
          <a:prstGeom prst="ellipse">
            <a:avLst/>
          </a:prstGeom>
          <a:solidFill>
            <a:srgbClr val="66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solidFill>
                  <a:schemeClr val="bg1"/>
                </a:solidFill>
                <a:latin typeface="Comic Sans MS" pitchFamily="66" charset="0"/>
              </a:rPr>
              <a:t>SAPERE SU COME</a:t>
            </a:r>
          </a:p>
          <a:p>
            <a:pPr algn="ctr"/>
            <a:r>
              <a:rPr lang="it-IT" sz="1200" b="1">
                <a:solidFill>
                  <a:schemeClr val="bg1"/>
                </a:solidFill>
                <a:latin typeface="Comic Sans MS" pitchFamily="66" charset="0"/>
              </a:rPr>
              <a:t>SI FA UNA GARA</a:t>
            </a:r>
          </a:p>
          <a:p>
            <a:pPr algn="ctr"/>
            <a:r>
              <a:rPr lang="it-IT" sz="1200" b="1">
                <a:solidFill>
                  <a:schemeClr val="bg1"/>
                </a:solidFill>
                <a:latin typeface="Comic Sans MS" pitchFamily="66" charset="0"/>
              </a:rPr>
              <a:t>D’APPALTO</a:t>
            </a:r>
          </a:p>
          <a:p>
            <a:pPr algn="ctr"/>
            <a:r>
              <a:rPr lang="it-IT" sz="1200" b="1">
                <a:solidFill>
                  <a:schemeClr val="bg1"/>
                </a:solidFill>
                <a:latin typeface="Comic Sans MS" pitchFamily="66" charset="0"/>
              </a:rPr>
              <a:t>SENZA</a:t>
            </a:r>
          </a:p>
          <a:p>
            <a:pPr algn="ctr"/>
            <a:r>
              <a:rPr lang="it-IT" sz="1200" b="1">
                <a:solidFill>
                  <a:schemeClr val="bg1"/>
                </a:solidFill>
                <a:latin typeface="Comic Sans MS" pitchFamily="66" charset="0"/>
              </a:rPr>
              <a:t>IMBROGLIARE/</a:t>
            </a:r>
          </a:p>
          <a:p>
            <a:pPr algn="ctr"/>
            <a:r>
              <a:rPr lang="it-IT" sz="1200" b="1">
                <a:solidFill>
                  <a:schemeClr val="bg1"/>
                </a:solidFill>
                <a:latin typeface="Comic Sans MS" pitchFamily="66" charset="0"/>
              </a:rPr>
              <a:t>IMBROGLIANDO</a:t>
            </a:r>
          </a:p>
        </p:txBody>
      </p:sp>
      <p:sp>
        <p:nvSpPr>
          <p:cNvPr id="181278" name="Oval 30"/>
          <p:cNvSpPr>
            <a:spLocks noChangeArrowheads="1"/>
          </p:cNvSpPr>
          <p:nvPr/>
        </p:nvSpPr>
        <p:spPr bwMode="auto">
          <a:xfrm>
            <a:off x="7696200" y="3581400"/>
            <a:ext cx="1447800" cy="914400"/>
          </a:xfrm>
          <a:prstGeom prst="ellipse">
            <a:avLst/>
          </a:prstGeom>
          <a:solidFill>
            <a:srgbClr val="00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solidFill>
                  <a:srgbClr val="FFFF66"/>
                </a:solidFill>
                <a:latin typeface="Comic Sans MS" pitchFamily="66" charset="0"/>
              </a:rPr>
              <a:t>SAPERE</a:t>
            </a:r>
          </a:p>
          <a:p>
            <a:pPr algn="ctr"/>
            <a:r>
              <a:rPr lang="it-IT" sz="1200" b="1">
                <a:solidFill>
                  <a:srgbClr val="FFFF66"/>
                </a:solidFill>
                <a:latin typeface="Comic Sans MS" pitchFamily="66" charset="0"/>
              </a:rPr>
              <a:t>INFORMATIVO</a:t>
            </a:r>
          </a:p>
        </p:txBody>
      </p:sp>
      <p:sp>
        <p:nvSpPr>
          <p:cNvPr id="181279" name="Oval 31"/>
          <p:cNvSpPr>
            <a:spLocks noChangeArrowheads="1"/>
          </p:cNvSpPr>
          <p:nvPr/>
        </p:nvSpPr>
        <p:spPr bwMode="auto">
          <a:xfrm>
            <a:off x="7391400" y="2438400"/>
            <a:ext cx="1752600" cy="1143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600" b="1">
                <a:latin typeface="Comic Sans MS" pitchFamily="66" charset="0"/>
              </a:rPr>
              <a:t>SAPERE</a:t>
            </a:r>
          </a:p>
          <a:p>
            <a:pPr algn="ctr"/>
            <a:r>
              <a:rPr lang="it-IT" sz="1600" b="1">
                <a:latin typeface="Comic Sans MS" pitchFamily="66" charset="0"/>
              </a:rPr>
              <a:t>DEGLI</a:t>
            </a:r>
          </a:p>
          <a:p>
            <a:pPr algn="ctr"/>
            <a:r>
              <a:rPr lang="it-IT" sz="1600" b="1">
                <a:latin typeface="Comic Sans MS" pitchFamily="66" charset="0"/>
              </a:rPr>
              <a:t>PSICHIATRI</a:t>
            </a:r>
          </a:p>
        </p:txBody>
      </p:sp>
      <p:sp>
        <p:nvSpPr>
          <p:cNvPr id="181280" name="Oval 32"/>
          <p:cNvSpPr>
            <a:spLocks noChangeArrowheads="1"/>
          </p:cNvSpPr>
          <p:nvPr/>
        </p:nvSpPr>
        <p:spPr bwMode="auto">
          <a:xfrm>
            <a:off x="381000" y="381000"/>
            <a:ext cx="1524000" cy="914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Comic Sans MS" pitchFamily="66" charset="0"/>
              </a:rPr>
              <a:t>SAPERE DEI</a:t>
            </a:r>
          </a:p>
          <a:p>
            <a:pPr algn="ctr"/>
            <a:r>
              <a:rPr lang="it-IT" sz="1200" b="1">
                <a:latin typeface="Comic Sans MS" pitchFamily="66" charset="0"/>
              </a:rPr>
              <a:t>FISICI</a:t>
            </a:r>
          </a:p>
        </p:txBody>
      </p:sp>
      <p:sp>
        <p:nvSpPr>
          <p:cNvPr id="181281" name="Oval 33"/>
          <p:cNvSpPr>
            <a:spLocks noChangeArrowheads="1"/>
          </p:cNvSpPr>
          <p:nvPr/>
        </p:nvSpPr>
        <p:spPr bwMode="auto">
          <a:xfrm>
            <a:off x="7162800" y="152400"/>
            <a:ext cx="19812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solidFill>
                  <a:srgbClr val="FFFF00"/>
                </a:solidFill>
                <a:latin typeface="Comic Sans MS" pitchFamily="66" charset="0"/>
              </a:rPr>
              <a:t>SAPERE</a:t>
            </a:r>
          </a:p>
          <a:p>
            <a:pPr algn="ctr"/>
            <a:r>
              <a:rPr lang="it-IT" sz="1200" b="1">
                <a:solidFill>
                  <a:srgbClr val="FFFF00"/>
                </a:solidFill>
                <a:latin typeface="Comic Sans MS" pitchFamily="66" charset="0"/>
              </a:rPr>
              <a:t>ESPRIMERE </a:t>
            </a:r>
          </a:p>
          <a:p>
            <a:pPr algn="ctr"/>
            <a:r>
              <a:rPr lang="it-IT" sz="1200" b="1">
                <a:solidFill>
                  <a:srgbClr val="FFFF00"/>
                </a:solidFill>
                <a:latin typeface="Comic Sans MS" pitchFamily="66" charset="0"/>
              </a:rPr>
              <a:t>AUTORITA/</a:t>
            </a:r>
          </a:p>
          <a:p>
            <a:pPr algn="ctr"/>
            <a:r>
              <a:rPr lang="it-IT" sz="1200" b="1">
                <a:solidFill>
                  <a:srgbClr val="FFFF00"/>
                </a:solidFill>
                <a:latin typeface="Comic Sans MS" pitchFamily="66" charset="0"/>
              </a:rPr>
              <a:t>AUTOREVOLEZZA</a:t>
            </a:r>
          </a:p>
        </p:txBody>
      </p:sp>
      <p:sp>
        <p:nvSpPr>
          <p:cNvPr id="181282" name="Oval 34"/>
          <p:cNvSpPr>
            <a:spLocks noChangeArrowheads="1"/>
          </p:cNvSpPr>
          <p:nvPr/>
        </p:nvSpPr>
        <p:spPr bwMode="auto">
          <a:xfrm>
            <a:off x="304800" y="5638800"/>
            <a:ext cx="1371600" cy="609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400" b="1">
                <a:latin typeface="Comic Sans MS" pitchFamily="66" charset="0"/>
              </a:rPr>
              <a:t>FARMACISTI</a:t>
            </a:r>
          </a:p>
        </p:txBody>
      </p:sp>
      <p:sp>
        <p:nvSpPr>
          <p:cNvPr id="181283" name="Oval 35"/>
          <p:cNvSpPr>
            <a:spLocks noChangeArrowheads="1"/>
          </p:cNvSpPr>
          <p:nvPr/>
        </p:nvSpPr>
        <p:spPr bwMode="auto">
          <a:xfrm>
            <a:off x="3429000" y="6324600"/>
            <a:ext cx="1295400" cy="533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400" b="1">
                <a:latin typeface="Comic Sans MS" pitchFamily="66" charset="0"/>
              </a:rPr>
              <a:t>BIOLOGI</a:t>
            </a:r>
          </a:p>
        </p:txBody>
      </p:sp>
      <p:sp>
        <p:nvSpPr>
          <p:cNvPr id="181284" name="Oval 36"/>
          <p:cNvSpPr>
            <a:spLocks noChangeArrowheads="1"/>
          </p:cNvSpPr>
          <p:nvPr/>
        </p:nvSpPr>
        <p:spPr bwMode="auto">
          <a:xfrm>
            <a:off x="4572000" y="1524000"/>
            <a:ext cx="1447800" cy="762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Comic Sans MS" pitchFamily="66" charset="0"/>
              </a:rPr>
              <a:t>SAPERE</a:t>
            </a:r>
          </a:p>
          <a:p>
            <a:pPr algn="ctr"/>
            <a:r>
              <a:rPr lang="it-IT" sz="1200" b="1">
                <a:latin typeface="Comic Sans MS" pitchFamily="66" charset="0"/>
              </a:rPr>
              <a:t>ASSISTENZIALE</a:t>
            </a:r>
          </a:p>
        </p:txBody>
      </p:sp>
      <p:sp>
        <p:nvSpPr>
          <p:cNvPr id="181285" name="Oval 37"/>
          <p:cNvSpPr>
            <a:spLocks noChangeArrowheads="1"/>
          </p:cNvSpPr>
          <p:nvPr/>
        </p:nvSpPr>
        <p:spPr bwMode="auto">
          <a:xfrm>
            <a:off x="5867400" y="2057400"/>
            <a:ext cx="1752600" cy="838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solidFill>
                  <a:schemeClr val="bg1"/>
                </a:solidFill>
                <a:latin typeface="Comic Sans MS" pitchFamily="66" charset="0"/>
              </a:rPr>
              <a:t>SAPERE</a:t>
            </a:r>
          </a:p>
          <a:p>
            <a:pPr algn="ctr"/>
            <a:r>
              <a:rPr lang="it-IT" sz="1200" b="1">
                <a:solidFill>
                  <a:schemeClr val="bg1"/>
                </a:solidFill>
                <a:latin typeface="Comic Sans MS" pitchFamily="66" charset="0"/>
              </a:rPr>
              <a:t>EPIDEMIOLOGICO</a:t>
            </a:r>
          </a:p>
        </p:txBody>
      </p:sp>
      <p:sp>
        <p:nvSpPr>
          <p:cNvPr id="181286" name="Oval 38"/>
          <p:cNvSpPr>
            <a:spLocks noChangeArrowheads="1"/>
          </p:cNvSpPr>
          <p:nvPr/>
        </p:nvSpPr>
        <p:spPr bwMode="auto">
          <a:xfrm>
            <a:off x="3048000" y="4724400"/>
            <a:ext cx="1828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200" b="1">
                <a:latin typeface="Comic Sans MS" pitchFamily="66" charset="0"/>
              </a:rPr>
              <a:t>SAPERE</a:t>
            </a:r>
          </a:p>
          <a:p>
            <a:pPr algn="ctr"/>
            <a:r>
              <a:rPr lang="it-IT" sz="1200" b="1">
                <a:latin typeface="Comic Sans MS" pitchFamily="66" charset="0"/>
              </a:rPr>
              <a:t>GIURIDICO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8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8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8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8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8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8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8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8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8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8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8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8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65" grpId="0" build="p" autoUpdateAnimBg="0"/>
      <p:bldP spid="181266" grpId="0" build="p" autoUpdateAnimBg="0"/>
      <p:bldP spid="181267" grpId="0" animBg="1" autoUpdateAnimBg="0"/>
      <p:bldP spid="181268" grpId="0" animBg="1" autoUpdateAnimBg="0"/>
      <p:bldP spid="181269" grpId="0" animBg="1" autoUpdateAnimBg="0"/>
      <p:bldP spid="181270" grpId="0" animBg="1" autoUpdateAnimBg="0"/>
      <p:bldP spid="181271" grpId="0" animBg="1" autoUpdateAnimBg="0"/>
      <p:bldP spid="181272" grpId="0" animBg="1" autoUpdateAnimBg="0"/>
      <p:bldP spid="181273" grpId="0" animBg="1" autoUpdateAnimBg="0"/>
      <p:bldP spid="181274" grpId="0" animBg="1" autoUpdateAnimBg="0"/>
      <p:bldP spid="181275" grpId="0" animBg="1" autoUpdateAnimBg="0"/>
      <p:bldP spid="181276" grpId="0" animBg="1" autoUpdateAnimBg="0"/>
      <p:bldP spid="181277" grpId="0" animBg="1" autoUpdateAnimBg="0"/>
      <p:bldP spid="181278" grpId="0" animBg="1" autoUpdateAnimBg="0"/>
      <p:bldP spid="181279" grpId="0" animBg="1" autoUpdateAnimBg="0"/>
      <p:bldP spid="181280" grpId="0" animBg="1" autoUpdateAnimBg="0"/>
      <p:bldP spid="181281" grpId="0" animBg="1" autoUpdateAnimBg="0"/>
      <p:bldP spid="181282" grpId="0" animBg="1" autoUpdateAnimBg="0"/>
      <p:bldP spid="181283" grpId="0" animBg="1" autoUpdateAnimBg="0"/>
      <p:bldP spid="181284" grpId="0" animBg="1" autoUpdateAnimBg="0"/>
      <p:bldP spid="181285" grpId="0" animBg="1" autoUpdateAnimBg="0"/>
      <p:bldP spid="181286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400"/>
            <a:ext cx="9144000" cy="6859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93538" name="Rectangle 3"/>
          <p:cNvSpPr>
            <a:spLocks noChangeArrowheads="1"/>
          </p:cNvSpPr>
          <p:nvPr/>
        </p:nvSpPr>
        <p:spPr bwMode="auto">
          <a:xfrm>
            <a:off x="0" y="-738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2"/>
          <p:cNvSpPr>
            <a:spLocks noChangeArrowheads="1"/>
          </p:cNvSpPr>
          <p:nvPr/>
        </p:nvSpPr>
        <p:spPr bwMode="auto">
          <a:xfrm>
            <a:off x="827088" y="1801813"/>
            <a:ext cx="833755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it-IT" b="1"/>
              <a:t>I nostri pediatri di famiglia hanno avuto lo stesso trend</a:t>
            </a:r>
          </a:p>
          <a:p>
            <a:pPr>
              <a:tabLst>
                <a:tab pos="228600" algn="l"/>
              </a:tabLst>
            </a:pPr>
            <a:r>
              <a:rPr lang="it-IT" b="1"/>
              <a:t> di aumento delle richieste di visite dei colleghi del P.S. </a:t>
            </a:r>
          </a:p>
          <a:p>
            <a:pPr>
              <a:tabLst>
                <a:tab pos="228600" algn="l"/>
              </a:tabLst>
            </a:pPr>
            <a:r>
              <a:rPr lang="it-IT" b="1"/>
              <a:t>Ormai ogni pediatra non effettua meno di 5-6 ore</a:t>
            </a:r>
          </a:p>
          <a:p>
            <a:pPr>
              <a:tabLst>
                <a:tab pos="228600" algn="l"/>
              </a:tabLst>
            </a:pPr>
            <a:r>
              <a:rPr lang="it-IT" b="1"/>
              <a:t> di ambulatorio e 2 ore di consulti telefonici die </a:t>
            </a:r>
          </a:p>
          <a:p>
            <a:pPr>
              <a:tabLst>
                <a:tab pos="228600" algn="l"/>
              </a:tabLst>
            </a:pPr>
            <a:r>
              <a:rPr lang="it-IT" b="1"/>
              <a:t>c'è il tempo per fare dell'altro?</a:t>
            </a:r>
          </a:p>
          <a:p>
            <a:pPr>
              <a:tabLst>
                <a:tab pos="228600" algn="l"/>
              </a:tabLst>
            </a:pPr>
            <a:endParaRPr lang="it-IT" b="1"/>
          </a:p>
          <a:p>
            <a:pPr>
              <a:tabLst>
                <a:tab pos="228600" algn="l"/>
              </a:tabLst>
            </a:pPr>
            <a:r>
              <a:rPr lang="it-IT" b="1"/>
              <a:t>Visite domiciliari, aggiornamento, visite ai bambini ricoverati, </a:t>
            </a:r>
          </a:p>
          <a:p>
            <a:pPr>
              <a:tabLst>
                <a:tab pos="228600" algn="l"/>
              </a:tabLst>
            </a:pPr>
            <a:r>
              <a:rPr lang="it-IT" b="1"/>
              <a:t>Assistenza domiciliare al cronico</a:t>
            </a:r>
            <a:endParaRPr lang="it-IT"/>
          </a:p>
          <a:p>
            <a:pPr eaLnBrk="0" hangingPunct="0">
              <a:tabLst>
                <a:tab pos="228600" algn="l"/>
              </a:tabLst>
            </a:pPr>
            <a:endParaRPr lang="it-IT"/>
          </a:p>
        </p:txBody>
      </p:sp>
      <p:sp>
        <p:nvSpPr>
          <p:cNvPr id="195586" name="Rectangle 3"/>
          <p:cNvSpPr>
            <a:spLocks noChangeArrowheads="1"/>
          </p:cNvSpPr>
          <p:nvPr/>
        </p:nvSpPr>
        <p:spPr bwMode="auto">
          <a:xfrm>
            <a:off x="1547813" y="981075"/>
            <a:ext cx="50688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/>
              <a:t>Un pediatra ligure segue 786 bambini</a:t>
            </a:r>
          </a:p>
          <a:p>
            <a:r>
              <a:rPr lang="it-IT" b="1"/>
              <a:t>(e in futuro dovrà seguirne di più)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2"/>
          <p:cNvSpPr>
            <a:spLocks noChangeArrowheads="1"/>
          </p:cNvSpPr>
          <p:nvPr/>
        </p:nvSpPr>
        <p:spPr bwMode="auto">
          <a:xfrm>
            <a:off x="457200" y="1770063"/>
            <a:ext cx="7620000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228600" algn="l"/>
              </a:tabLst>
            </a:pPr>
            <a:endParaRPr lang="it-IT" sz="2000" b="1"/>
          </a:p>
          <a:p>
            <a:pPr>
              <a:tabLst>
                <a:tab pos="228600" algn="l"/>
              </a:tabLst>
            </a:pPr>
            <a:r>
              <a:rPr lang="it-IT" b="1"/>
              <a:t>Le modalità di lavoro del pediatra di famiglia deve essere</a:t>
            </a:r>
          </a:p>
          <a:p>
            <a:pPr>
              <a:tabLst>
                <a:tab pos="228600" algn="l"/>
              </a:tabLst>
            </a:pPr>
            <a:r>
              <a:rPr lang="it-IT" b="1"/>
              <a:t> </a:t>
            </a:r>
            <a:r>
              <a:rPr lang="it-IT" sz="2800" b="1" u="sng">
                <a:solidFill>
                  <a:srgbClr val="FF0000"/>
                </a:solidFill>
              </a:rPr>
              <a:t>ripensata  </a:t>
            </a:r>
          </a:p>
          <a:p>
            <a:pPr>
              <a:tabLst>
                <a:tab pos="228600" algn="l"/>
              </a:tabLst>
            </a:pPr>
            <a:r>
              <a:rPr lang="it-IT" b="1"/>
              <a:t>abbiamo 2 scelte :</a:t>
            </a:r>
          </a:p>
          <a:p>
            <a:pPr>
              <a:tabLst>
                <a:tab pos="228600" algn="l"/>
              </a:tabLst>
            </a:pPr>
            <a:r>
              <a:rPr lang="it-IT" b="1"/>
              <a:t>corriamo dietro il bisogno, o meglio la comodità</a:t>
            </a:r>
          </a:p>
          <a:p>
            <a:pPr>
              <a:tabLst>
                <a:tab pos="228600" algn="l"/>
              </a:tabLst>
            </a:pPr>
            <a:r>
              <a:rPr lang="it-IT" b="1"/>
              <a:t>delle famiglie "normali”</a:t>
            </a:r>
          </a:p>
          <a:p>
            <a:pPr>
              <a:tabLst>
                <a:tab pos="228600" algn="l"/>
              </a:tabLst>
            </a:pPr>
            <a:r>
              <a:rPr lang="it-IT" b="1"/>
              <a:t> o cerchiamo di aiutare le famiglie e i bambini</a:t>
            </a:r>
          </a:p>
          <a:p>
            <a:pPr>
              <a:tabLst>
                <a:tab pos="228600" algn="l"/>
              </a:tabLst>
            </a:pPr>
            <a:r>
              <a:rPr lang="it-IT" b="1"/>
              <a:t>che davvero hanno più bisogno?</a:t>
            </a:r>
            <a:endParaRPr lang="it-IT" sz="2000" b="1"/>
          </a:p>
          <a:p>
            <a:pPr>
              <a:tabLst>
                <a:tab pos="228600" algn="l"/>
              </a:tabLst>
            </a:pPr>
            <a:endParaRPr lang="it-IT" sz="2000" b="1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800" b="1" smtClean="0"/>
              <a:t>Ogni anno in media ogni bimbo sotto i 6 anni presenta &gt; 3 episodi di febbre sopra i 38,5 e 1 episodio  dopo i 6 anni.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b="1" smtClean="0"/>
              <a:t>questo vuol dire che in media ogni pediatra presenta nella sua casistica almeno 1500 episodi febbrili annui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b="1" smtClean="0"/>
              <a:t>divisi 250 giorni lavorativi sono come minimo 6 potenziali visite domiciliari die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b="1" smtClean="0"/>
              <a:t>Volete che siano esaudite tutte? 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b="1" smtClean="0"/>
              <a:t>bene toglieremo ogni spazio ad altre attività!!</a:t>
            </a:r>
          </a:p>
          <a:p>
            <a:pPr eaLnBrk="1" hangingPunct="1">
              <a:lnSpc>
                <a:spcPct val="80000"/>
              </a:lnSpc>
            </a:pPr>
            <a:endParaRPr lang="it-IT" sz="2800" b="1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800" b="1" smtClean="0"/>
              <a:t>Quali soluzioni possibili per ridurre le richieste e recuperare tempo per attività più utili alla popolazione più sfortunata: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smtClean="0"/>
              <a:t>Abolizione tout court delle domiciliari?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smtClean="0"/>
              <a:t>Ticket per accesso domiciliare?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smtClean="0"/>
              <a:t>Collaborazione con i colleghi ospedalieri e le associazioni “laiche” (Conf. Dei Diritti del malato ecc.), URP, difensore civico, Ordine dei Medici  per educare i pazienti ad un uso responsabile e partecipato della risorsa “</a:t>
            </a:r>
            <a:r>
              <a:rPr lang="it-IT" sz="2800" b="1" u="sng" smtClean="0"/>
              <a:t>Pediatra di Famiglia”?</a:t>
            </a:r>
          </a:p>
          <a:p>
            <a:pPr eaLnBrk="1" hangingPunct="1">
              <a:lnSpc>
                <a:spcPct val="80000"/>
              </a:lnSpc>
            </a:pPr>
            <a:endParaRPr lang="it-IT" sz="2800" b="1" u="sng" smtClean="0"/>
          </a:p>
          <a:p>
            <a:pPr eaLnBrk="1" hangingPunct="1">
              <a:lnSpc>
                <a:spcPct val="80000"/>
              </a:lnSpc>
            </a:pPr>
            <a:endParaRPr lang="it-IT" sz="28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971550" y="1125538"/>
            <a:ext cx="7345363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>
                <a:solidFill>
                  <a:schemeClr val="accent2"/>
                </a:solidFill>
                <a:latin typeface="Comic Sans MS" pitchFamily="66" charset="0"/>
              </a:rPr>
              <a:t>Il pediatra di famiglia (e non solo) si occupa di</a:t>
            </a:r>
          </a:p>
          <a:p>
            <a:endParaRPr lang="it-IT" sz="2800">
              <a:solidFill>
                <a:schemeClr val="accent2"/>
              </a:solidFill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it-IT" sz="2800">
                <a:solidFill>
                  <a:schemeClr val="accent2"/>
                </a:solidFill>
                <a:latin typeface="Comic Sans MS" pitchFamily="66" charset="0"/>
              </a:rPr>
              <a:t> TANTI bambini poco malati (o falsi bisogni o induzione di bisogni: “Disease Mongering”)</a:t>
            </a:r>
          </a:p>
          <a:p>
            <a:pPr>
              <a:buFontTx/>
              <a:buChar char="•"/>
            </a:pPr>
            <a:endParaRPr lang="it-IT" sz="2800">
              <a:solidFill>
                <a:schemeClr val="accent2"/>
              </a:solidFill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it-IT" sz="2800">
                <a:solidFill>
                  <a:schemeClr val="accent2"/>
                </a:solidFill>
                <a:latin typeface="Comic Sans MS" pitchFamily="66" charset="0"/>
              </a:rPr>
              <a:t> POCHI bambini molto malati</a:t>
            </a:r>
          </a:p>
          <a:p>
            <a:pPr>
              <a:buFontTx/>
              <a:buChar char="•"/>
            </a:pPr>
            <a:endParaRPr lang="it-IT" sz="2800">
              <a:solidFill>
                <a:schemeClr val="accent2"/>
              </a:solidFill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it-IT" sz="2800">
                <a:solidFill>
                  <a:schemeClr val="accent2"/>
                </a:solidFill>
                <a:latin typeface="Comic Sans MS" pitchFamily="66" charset="0"/>
              </a:rPr>
              <a:t> TUTTI i bambini da non far ammalare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2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28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2"/>
          <p:cNvSpPr>
            <a:spLocks noChangeArrowheads="1"/>
          </p:cNvSpPr>
          <p:nvPr/>
        </p:nvSpPr>
        <p:spPr bwMode="auto">
          <a:xfrm>
            <a:off x="0" y="1981200"/>
            <a:ext cx="91440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287338" algn="l"/>
                <a:tab pos="503238" algn="l"/>
                <a:tab pos="717550" algn="l"/>
                <a:tab pos="1077913" algn="l"/>
                <a:tab pos="1438275" algn="l"/>
                <a:tab pos="1797050" algn="l"/>
                <a:tab pos="2157413" algn="l"/>
                <a:tab pos="2516188" algn="l"/>
                <a:tab pos="2876550" algn="l"/>
                <a:tab pos="3235325" algn="l"/>
                <a:tab pos="3595688" algn="l"/>
                <a:tab pos="3956050" algn="l"/>
                <a:tab pos="4314825" algn="l"/>
                <a:tab pos="4675188" algn="l"/>
                <a:tab pos="5033963" algn="l"/>
                <a:tab pos="5394325" algn="l"/>
                <a:tab pos="5753100" algn="l"/>
                <a:tab pos="6113463" algn="l"/>
                <a:tab pos="6473825" algn="l"/>
                <a:tab pos="6832600" algn="l"/>
                <a:tab pos="7191375" algn="l"/>
                <a:tab pos="7551738" algn="l"/>
                <a:tab pos="7912100" algn="l"/>
                <a:tab pos="8270875" algn="l"/>
                <a:tab pos="8631238" algn="l"/>
                <a:tab pos="8990013" algn="l"/>
                <a:tab pos="9350375" algn="l"/>
                <a:tab pos="9709150" algn="l"/>
                <a:tab pos="10069513" algn="l"/>
                <a:tab pos="10429875" algn="l"/>
                <a:tab pos="10788650" algn="l"/>
                <a:tab pos="11149013" algn="l"/>
              </a:tabLst>
            </a:pPr>
            <a:r>
              <a:rPr lang="it-IT" sz="3200" b="1">
                <a:solidFill>
                  <a:srgbClr val="000000"/>
                </a:solidFill>
                <a:latin typeface="Bookman Old Style" pitchFamily="18" charset="0"/>
                <a:cs typeface="Lucida Sans Unicode" pitchFamily="34" charset="0"/>
              </a:rPr>
              <a:t>ASSISTENZA DOMICILIARE AI BAMBINI CON PATOLOGIA CRONICA</a:t>
            </a:r>
            <a:endParaRPr lang="it-IT" sz="3200">
              <a:solidFill>
                <a:srgbClr val="000000"/>
              </a:solidFill>
              <a:cs typeface="Lucida Sans Unicode" pitchFamily="34" charset="0"/>
            </a:endParaRPr>
          </a:p>
          <a:p>
            <a:pPr algn="ctr" eaLnBrk="0" hangingPunct="0">
              <a:tabLst>
                <a:tab pos="287338" algn="l"/>
                <a:tab pos="503238" algn="l"/>
                <a:tab pos="717550" algn="l"/>
                <a:tab pos="1077913" algn="l"/>
                <a:tab pos="1438275" algn="l"/>
                <a:tab pos="1797050" algn="l"/>
                <a:tab pos="2157413" algn="l"/>
                <a:tab pos="2516188" algn="l"/>
                <a:tab pos="2876550" algn="l"/>
                <a:tab pos="3235325" algn="l"/>
                <a:tab pos="3595688" algn="l"/>
                <a:tab pos="3956050" algn="l"/>
                <a:tab pos="4314825" algn="l"/>
                <a:tab pos="4675188" algn="l"/>
                <a:tab pos="5033963" algn="l"/>
                <a:tab pos="5394325" algn="l"/>
                <a:tab pos="5753100" algn="l"/>
                <a:tab pos="6113463" algn="l"/>
                <a:tab pos="6473825" algn="l"/>
                <a:tab pos="6832600" algn="l"/>
                <a:tab pos="7191375" algn="l"/>
                <a:tab pos="7551738" algn="l"/>
                <a:tab pos="7912100" algn="l"/>
                <a:tab pos="8270875" algn="l"/>
                <a:tab pos="8631238" algn="l"/>
                <a:tab pos="8990013" algn="l"/>
                <a:tab pos="9350375" algn="l"/>
                <a:tab pos="9709150" algn="l"/>
                <a:tab pos="10069513" algn="l"/>
                <a:tab pos="10429875" algn="l"/>
                <a:tab pos="10788650" algn="l"/>
                <a:tab pos="11149013" algn="l"/>
              </a:tabLst>
            </a:pPr>
            <a:r>
              <a:rPr lang="it-IT" sz="3200" b="1">
                <a:solidFill>
                  <a:srgbClr val="000000"/>
                </a:solidFill>
                <a:latin typeface="Bookman Old Style" pitchFamily="18" charset="0"/>
                <a:cs typeface="Lucida Sans Unicode" pitchFamily="34" charset="0"/>
              </a:rPr>
              <a:t> </a:t>
            </a:r>
            <a:endParaRPr lang="it-IT" sz="3200">
              <a:solidFill>
                <a:srgbClr val="000000"/>
              </a:solidFill>
              <a:cs typeface="Lucida Sans Unicode" pitchFamily="34" charset="0"/>
            </a:endParaRPr>
          </a:p>
          <a:p>
            <a:pPr algn="ctr" eaLnBrk="0" hangingPunct="0">
              <a:tabLst>
                <a:tab pos="287338" algn="l"/>
                <a:tab pos="503238" algn="l"/>
                <a:tab pos="717550" algn="l"/>
                <a:tab pos="1077913" algn="l"/>
                <a:tab pos="1438275" algn="l"/>
                <a:tab pos="1797050" algn="l"/>
                <a:tab pos="2157413" algn="l"/>
                <a:tab pos="2516188" algn="l"/>
                <a:tab pos="2876550" algn="l"/>
                <a:tab pos="3235325" algn="l"/>
                <a:tab pos="3595688" algn="l"/>
                <a:tab pos="3956050" algn="l"/>
                <a:tab pos="4314825" algn="l"/>
                <a:tab pos="4675188" algn="l"/>
                <a:tab pos="5033963" algn="l"/>
                <a:tab pos="5394325" algn="l"/>
                <a:tab pos="5753100" algn="l"/>
                <a:tab pos="6113463" algn="l"/>
                <a:tab pos="6473825" algn="l"/>
                <a:tab pos="6832600" algn="l"/>
                <a:tab pos="7191375" algn="l"/>
                <a:tab pos="7551738" algn="l"/>
                <a:tab pos="7912100" algn="l"/>
                <a:tab pos="8270875" algn="l"/>
                <a:tab pos="8631238" algn="l"/>
                <a:tab pos="8990013" algn="l"/>
                <a:tab pos="9350375" algn="l"/>
                <a:tab pos="9709150" algn="l"/>
                <a:tab pos="10069513" algn="l"/>
                <a:tab pos="10429875" algn="l"/>
                <a:tab pos="10788650" algn="l"/>
                <a:tab pos="11149013" algn="l"/>
              </a:tabLst>
            </a:pPr>
            <a:r>
              <a:rPr lang="it-IT" sz="3200">
                <a:solidFill>
                  <a:srgbClr val="000000"/>
                </a:solidFill>
                <a:latin typeface="Bookman Old Style" pitchFamily="18" charset="0"/>
                <a:cs typeface="Lucida Sans Unicode" pitchFamily="34" charset="0"/>
              </a:rPr>
              <a:t>ACN per la pediatria del 15/12/2005</a:t>
            </a:r>
            <a:endParaRPr lang="it-IT" sz="3200">
              <a:solidFill>
                <a:srgbClr val="000000"/>
              </a:solidFill>
              <a:cs typeface="Lucida Sans Unicode" pitchFamily="34" charset="0"/>
            </a:endParaRPr>
          </a:p>
          <a:p>
            <a:pPr algn="ctr" eaLnBrk="0" hangingPunct="0">
              <a:tabLst>
                <a:tab pos="287338" algn="l"/>
                <a:tab pos="503238" algn="l"/>
                <a:tab pos="717550" algn="l"/>
                <a:tab pos="1077913" algn="l"/>
                <a:tab pos="1438275" algn="l"/>
                <a:tab pos="1797050" algn="l"/>
                <a:tab pos="2157413" algn="l"/>
                <a:tab pos="2516188" algn="l"/>
                <a:tab pos="2876550" algn="l"/>
                <a:tab pos="3235325" algn="l"/>
                <a:tab pos="3595688" algn="l"/>
                <a:tab pos="3956050" algn="l"/>
                <a:tab pos="4314825" algn="l"/>
                <a:tab pos="4675188" algn="l"/>
                <a:tab pos="5033963" algn="l"/>
                <a:tab pos="5394325" algn="l"/>
                <a:tab pos="5753100" algn="l"/>
                <a:tab pos="6113463" algn="l"/>
                <a:tab pos="6473825" algn="l"/>
                <a:tab pos="6832600" algn="l"/>
                <a:tab pos="7191375" algn="l"/>
                <a:tab pos="7551738" algn="l"/>
                <a:tab pos="7912100" algn="l"/>
                <a:tab pos="8270875" algn="l"/>
                <a:tab pos="8631238" algn="l"/>
                <a:tab pos="8990013" algn="l"/>
                <a:tab pos="9350375" algn="l"/>
                <a:tab pos="9709150" algn="l"/>
                <a:tab pos="10069513" algn="l"/>
                <a:tab pos="10429875" algn="l"/>
                <a:tab pos="10788650" algn="l"/>
                <a:tab pos="11149013" algn="l"/>
              </a:tabLst>
            </a:pPr>
            <a:r>
              <a:rPr lang="it-IT" sz="3200">
                <a:solidFill>
                  <a:srgbClr val="000000"/>
                </a:solidFill>
                <a:latin typeface="Bookman Old Style" pitchFamily="18" charset="0"/>
                <a:cs typeface="Lucida Sans Unicode" pitchFamily="34" charset="0"/>
              </a:rPr>
              <a:t>Art 14</a:t>
            </a:r>
            <a:endParaRPr lang="it-IT" sz="3200">
              <a:solidFill>
                <a:srgbClr val="000000"/>
              </a:solidFill>
              <a:cs typeface="Lucida Sans Unicode" pitchFamily="34" charset="0"/>
            </a:endParaRPr>
          </a:p>
          <a:p>
            <a:pPr algn="ctr" eaLnBrk="0" hangingPunct="0">
              <a:tabLst>
                <a:tab pos="287338" algn="l"/>
                <a:tab pos="503238" algn="l"/>
                <a:tab pos="717550" algn="l"/>
                <a:tab pos="1077913" algn="l"/>
                <a:tab pos="1438275" algn="l"/>
                <a:tab pos="1797050" algn="l"/>
                <a:tab pos="2157413" algn="l"/>
                <a:tab pos="2516188" algn="l"/>
                <a:tab pos="2876550" algn="l"/>
                <a:tab pos="3235325" algn="l"/>
                <a:tab pos="3595688" algn="l"/>
                <a:tab pos="3956050" algn="l"/>
                <a:tab pos="4314825" algn="l"/>
                <a:tab pos="4675188" algn="l"/>
                <a:tab pos="5033963" algn="l"/>
                <a:tab pos="5394325" algn="l"/>
                <a:tab pos="5753100" algn="l"/>
                <a:tab pos="6113463" algn="l"/>
                <a:tab pos="6473825" algn="l"/>
                <a:tab pos="6832600" algn="l"/>
                <a:tab pos="7191375" algn="l"/>
                <a:tab pos="7551738" algn="l"/>
                <a:tab pos="7912100" algn="l"/>
                <a:tab pos="8270875" algn="l"/>
                <a:tab pos="8631238" algn="l"/>
                <a:tab pos="8990013" algn="l"/>
                <a:tab pos="9350375" algn="l"/>
                <a:tab pos="9709150" algn="l"/>
                <a:tab pos="10069513" algn="l"/>
                <a:tab pos="10429875" algn="l"/>
                <a:tab pos="10788650" algn="l"/>
                <a:tab pos="11149013" algn="l"/>
              </a:tabLst>
            </a:pPr>
            <a:endParaRPr lang="it-IT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2"/>
          <p:cNvSpPr>
            <a:spLocks noChangeArrowheads="1"/>
          </p:cNvSpPr>
          <p:nvPr/>
        </p:nvSpPr>
        <p:spPr bwMode="auto">
          <a:xfrm>
            <a:off x="152400" y="1219200"/>
            <a:ext cx="89916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3200">
                <a:solidFill>
                  <a:srgbClr val="000000"/>
                </a:solidFill>
                <a:latin typeface="Bookman Old Style" pitchFamily="18" charset="0"/>
                <a:cs typeface="Lucida Sans Unicode" pitchFamily="34" charset="0"/>
              </a:rPr>
              <a:t>4.</a:t>
            </a:r>
            <a:r>
              <a:rPr lang="it-IT" sz="3200" b="1">
                <a:solidFill>
                  <a:srgbClr val="000000"/>
                </a:solidFill>
                <a:latin typeface="Bookman Old Style" pitchFamily="18" charset="0"/>
                <a:cs typeface="Lucida Sans Unicode" pitchFamily="34" charset="0"/>
              </a:rPr>
              <a:t> </a:t>
            </a:r>
            <a:r>
              <a:rPr lang="it-IT" sz="3200">
                <a:solidFill>
                  <a:srgbClr val="000000"/>
                </a:solidFill>
                <a:latin typeface="Bookman Old Style" pitchFamily="18" charset="0"/>
                <a:cs typeface="Lucida Sans Unicode" pitchFamily="34" charset="0"/>
              </a:rPr>
              <a:t>Gli </a:t>
            </a:r>
            <a:r>
              <a:rPr lang="it-IT" sz="3200" b="1" u="sng">
                <a:solidFill>
                  <a:srgbClr val="000000"/>
                </a:solidFill>
                <a:latin typeface="Bookman Old Style" pitchFamily="18" charset="0"/>
                <a:cs typeface="Lucida Sans Unicode" pitchFamily="34" charset="0"/>
              </a:rPr>
              <a:t>Accordi regionali</a:t>
            </a:r>
            <a:r>
              <a:rPr lang="it-IT" sz="3200">
                <a:solidFill>
                  <a:srgbClr val="000000"/>
                </a:solidFill>
                <a:latin typeface="Bookman Old Style" pitchFamily="18" charset="0"/>
                <a:cs typeface="Lucida Sans Unicode" pitchFamily="34" charset="0"/>
              </a:rPr>
              <a:t> </a:t>
            </a:r>
            <a:r>
              <a:rPr lang="it-IT" sz="3200">
                <a:solidFill>
                  <a:srgbClr val="FF0000"/>
                </a:solidFill>
                <a:latin typeface="Bookman Old Style" pitchFamily="18" charset="0"/>
                <a:cs typeface="Lucida Sans Unicode" pitchFamily="34" charset="0"/>
              </a:rPr>
              <a:t>possono</a:t>
            </a:r>
            <a:r>
              <a:rPr lang="it-IT" sz="3200">
                <a:solidFill>
                  <a:srgbClr val="000000"/>
                </a:solidFill>
                <a:latin typeface="Bookman Old Style" pitchFamily="18" charset="0"/>
                <a:cs typeface="Lucida Sans Unicode" pitchFamily="34" charset="0"/>
              </a:rPr>
              <a:t> prevedere l’erogazione di prestazioni aggiuntive, funzionali ad una migliore integrazione tra interventi sanitari e sociali, e con modalità che possano consentire  </a:t>
            </a:r>
            <a:r>
              <a:rPr lang="it-IT" sz="3200" b="1">
                <a:solidFill>
                  <a:srgbClr val="000000"/>
                </a:solidFill>
                <a:latin typeface="Bookman Old Style" pitchFamily="18" charset="0"/>
                <a:cs typeface="Lucida Sans Unicode" pitchFamily="34" charset="0"/>
              </a:rPr>
              <a:t>la collaborazione del pediatra con il dipartimento materno-infantile per</a:t>
            </a:r>
            <a:r>
              <a:rPr lang="it-IT" sz="3200">
                <a:solidFill>
                  <a:srgbClr val="000000"/>
                </a:solidFill>
                <a:latin typeface="Bookman Old Style" pitchFamily="18" charset="0"/>
                <a:cs typeface="Lucida Sans Unicode" pitchFamily="34" charset="0"/>
              </a:rPr>
              <a:t>: </a:t>
            </a:r>
            <a:endParaRPr lang="it-IT" sz="3200">
              <a:solidFill>
                <a:srgbClr val="000000"/>
              </a:solidFill>
              <a:cs typeface="Lucida Sans Unicode" pitchFamily="34" charset="0"/>
            </a:endParaRPr>
          </a:p>
          <a:p>
            <a:pPr eaLnBrk="0" hangingPunct="0"/>
            <a:endParaRPr lang="it-IT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ChangeArrowheads="1"/>
          </p:cNvSpPr>
          <p:nvPr/>
        </p:nvSpPr>
        <p:spPr bwMode="auto">
          <a:xfrm>
            <a:off x="0" y="1447800"/>
            <a:ext cx="91440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4000">
                <a:solidFill>
                  <a:srgbClr val="800000"/>
                </a:solidFill>
                <a:latin typeface="Bookman Old Style" pitchFamily="18" charset="0"/>
                <a:cs typeface="Lucida Sans Unicode" pitchFamily="34" charset="0"/>
              </a:rPr>
              <a:t>b) - assistenza al bambino con patologia cronica, da effettuarsi sulla base di programmi di assistenza concordati, all’ambulatorio o al domicilio del bambino;</a:t>
            </a:r>
            <a:endParaRPr lang="it-IT" sz="4000">
              <a:solidFill>
                <a:srgbClr val="000000"/>
              </a:solidFill>
              <a:cs typeface="Lucida Sans Unicode" pitchFamily="34" charset="0"/>
            </a:endParaRPr>
          </a:p>
          <a:p>
            <a:pPr eaLnBrk="0" hangingPunct="0"/>
            <a:endParaRPr lang="it-IT" sz="40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76176" bIns="76176">
            <a:spAutoFit/>
          </a:bodyPr>
          <a:lstStyle/>
          <a:p>
            <a:pPr algn="just"/>
            <a:r>
              <a:rPr lang="it-IT" sz="3200" b="1">
                <a:solidFill>
                  <a:srgbClr val="000000"/>
                </a:solidFill>
                <a:latin typeface="Bookman Old Style" pitchFamily="18" charset="0"/>
                <a:cs typeface="Lucida Sans Unicode" pitchFamily="34" charset="0"/>
              </a:rPr>
              <a:t>Art. 51 – Assistenza domiciliare.</a:t>
            </a:r>
            <a:endParaRPr lang="it-IT" sz="3200" b="1">
              <a:solidFill>
                <a:srgbClr val="000000"/>
              </a:solidFill>
              <a:latin typeface="Arial" charset="0"/>
              <a:cs typeface="Lucida Sans Unicode" pitchFamily="34" charset="0"/>
            </a:endParaRPr>
          </a:p>
          <a:p>
            <a:pPr eaLnBrk="0" hangingPunct="0"/>
            <a:endParaRPr lang="it-IT" sz="3200"/>
          </a:p>
        </p:txBody>
      </p:sp>
      <p:sp>
        <p:nvSpPr>
          <p:cNvPr id="209922" name="Rectangle 3"/>
          <p:cNvSpPr>
            <a:spLocks noChangeArrowheads="1"/>
          </p:cNvSpPr>
          <p:nvPr/>
        </p:nvSpPr>
        <p:spPr bwMode="auto">
          <a:xfrm>
            <a:off x="152400" y="1447800"/>
            <a:ext cx="8991600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228600" algn="just">
              <a:tabLst>
                <a:tab pos="228600" algn="l"/>
              </a:tabLst>
            </a:pPr>
            <a:r>
              <a:rPr lang="it-IT" sz="3200">
                <a:solidFill>
                  <a:srgbClr val="000000"/>
                </a:solidFill>
                <a:latin typeface="Bookman Old Style" pitchFamily="18" charset="0"/>
                <a:cs typeface="Lucida Sans Unicode" pitchFamily="34" charset="0"/>
              </a:rPr>
              <a:t>1. L'assistenza a bambini con patologia cronica si esplica con le seguenti modalità:</a:t>
            </a:r>
            <a:endParaRPr lang="it-IT" sz="3200">
              <a:solidFill>
                <a:srgbClr val="000000"/>
              </a:solidFill>
              <a:cs typeface="Lucida Sans Unicode" pitchFamily="34" charset="0"/>
            </a:endParaRPr>
          </a:p>
          <a:p>
            <a:pPr indent="-228600" algn="just" eaLnBrk="0" hangingPunct="0">
              <a:tabLst>
                <a:tab pos="228600" algn="l"/>
              </a:tabLst>
            </a:pPr>
            <a:r>
              <a:rPr lang="it-IT" sz="3200">
                <a:solidFill>
                  <a:srgbClr val="000000"/>
                </a:solidFill>
                <a:latin typeface="Bookman Old Style" pitchFamily="18" charset="0"/>
                <a:cs typeface="Lucida Sans Unicode" pitchFamily="34" charset="0"/>
              </a:rPr>
              <a:t>a</a:t>
            </a:r>
            <a:r>
              <a:rPr lang="it-IT">
                <a:solidFill>
                  <a:srgbClr val="000000"/>
                </a:solidFill>
                <a:latin typeface="Bookman Old Style" pitchFamily="18" charset="0"/>
                <a:cs typeface="Lucida Sans Unicode" pitchFamily="34" charset="0"/>
              </a:rPr>
              <a:t>)</a:t>
            </a:r>
            <a:r>
              <a:rPr lang="it-IT">
                <a:solidFill>
                  <a:srgbClr val="000000"/>
                </a:solidFill>
                <a:cs typeface="Times New Roman" pitchFamily="18" charset="0"/>
              </a:rPr>
              <a:t>     </a:t>
            </a:r>
            <a:r>
              <a:rPr lang="it-IT">
                <a:solidFill>
                  <a:srgbClr val="000000"/>
                </a:solidFill>
                <a:latin typeface="Bookman Old Style" pitchFamily="18" charset="0"/>
                <a:cs typeface="Lucida Sans Unicode" pitchFamily="34" charset="0"/>
              </a:rPr>
              <a:t>assistenza domiciliare integrata (vedi allegato E) </a:t>
            </a:r>
            <a:endParaRPr lang="it-IT">
              <a:solidFill>
                <a:srgbClr val="000000"/>
              </a:solidFill>
              <a:cs typeface="Lucida Sans Unicode" pitchFamily="34" charset="0"/>
            </a:endParaRPr>
          </a:p>
          <a:p>
            <a:pPr indent="-228600" algn="just" eaLnBrk="0" hangingPunct="0">
              <a:tabLst>
                <a:tab pos="228600" algn="l"/>
              </a:tabLst>
            </a:pPr>
            <a:r>
              <a:rPr lang="it-IT">
                <a:solidFill>
                  <a:srgbClr val="000000"/>
                </a:solidFill>
                <a:latin typeface="Bookman Old Style" pitchFamily="18" charset="0"/>
                <a:cs typeface="Lucida Sans Unicode" pitchFamily="34" charset="0"/>
              </a:rPr>
              <a:t>b)</a:t>
            </a:r>
            <a:r>
              <a:rPr lang="it-IT">
                <a:solidFill>
                  <a:srgbClr val="000000"/>
                </a:solidFill>
                <a:cs typeface="Times New Roman" pitchFamily="18" charset="0"/>
              </a:rPr>
              <a:t>      </a:t>
            </a:r>
            <a:r>
              <a:rPr lang="it-IT">
                <a:solidFill>
                  <a:srgbClr val="000000"/>
                </a:solidFill>
                <a:latin typeface="Bookman Old Style" pitchFamily="18" charset="0"/>
                <a:cs typeface="Lucida Sans Unicode" pitchFamily="34" charset="0"/>
              </a:rPr>
              <a:t>assistenza domiciliare programmata (vedi allegato E) </a:t>
            </a:r>
            <a:endParaRPr lang="it-IT">
              <a:solidFill>
                <a:srgbClr val="000000"/>
              </a:solidFill>
              <a:cs typeface="Lucida Sans Unicode" pitchFamily="34" charset="0"/>
            </a:endParaRPr>
          </a:p>
          <a:p>
            <a:pPr indent="-228600" algn="just" eaLnBrk="0" hangingPunct="0">
              <a:tabLst>
                <a:tab pos="228600" algn="l"/>
              </a:tabLst>
            </a:pPr>
            <a:r>
              <a:rPr lang="it-IT">
                <a:solidFill>
                  <a:srgbClr val="000000"/>
                </a:solidFill>
                <a:latin typeface="Bookman Old Style" pitchFamily="18" charset="0"/>
                <a:cs typeface="Lucida Sans Unicode" pitchFamily="34" charset="0"/>
              </a:rPr>
              <a:t>c)assistenza ambulatoriale programmata (vedi allegatoE bis) </a:t>
            </a:r>
            <a:endParaRPr lang="it-IT">
              <a:solidFill>
                <a:srgbClr val="000000"/>
              </a:solidFill>
              <a:cs typeface="Lucida Sans Unicode" pitchFamily="34" charset="0"/>
            </a:endParaRPr>
          </a:p>
          <a:p>
            <a:pPr indent="-228600" algn="just" eaLnBrk="0" hangingPunct="0">
              <a:tabLst>
                <a:tab pos="228600" algn="l"/>
              </a:tabLst>
            </a:pPr>
            <a:r>
              <a:rPr lang="it-IT">
                <a:solidFill>
                  <a:srgbClr val="000000"/>
                </a:solidFill>
                <a:latin typeface="Bookman Old Style" pitchFamily="18" charset="0"/>
                <a:cs typeface="Lucida Sans Unicode" pitchFamily="34" charset="0"/>
              </a:rPr>
              <a:t> </a:t>
            </a:r>
            <a:endParaRPr lang="it-IT">
              <a:solidFill>
                <a:srgbClr val="000000"/>
              </a:solidFill>
              <a:cs typeface="Lucida Sans Unicode" pitchFamily="34" charset="0"/>
            </a:endParaRPr>
          </a:p>
          <a:p>
            <a:pPr indent="-228600" eaLnBrk="0" hangingPunct="0">
              <a:tabLst>
                <a:tab pos="228600" algn="l"/>
              </a:tabLst>
            </a:pPr>
            <a:endParaRPr lang="it-IT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2"/>
          <p:cNvSpPr>
            <a:spLocks noChangeArrowheads="1"/>
          </p:cNvSpPr>
          <p:nvPr/>
        </p:nvSpPr>
        <p:spPr bwMode="auto">
          <a:xfrm>
            <a:off x="0" y="0"/>
            <a:ext cx="9144000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0975" algn="just">
              <a:tabLst>
                <a:tab pos="287338" algn="l"/>
                <a:tab pos="503238" algn="l"/>
                <a:tab pos="717550" algn="l"/>
                <a:tab pos="1077913" algn="l"/>
                <a:tab pos="1438275" algn="l"/>
                <a:tab pos="1797050" algn="l"/>
                <a:tab pos="2157413" algn="l"/>
                <a:tab pos="2516188" algn="l"/>
                <a:tab pos="2876550" algn="l"/>
                <a:tab pos="3235325" algn="l"/>
                <a:tab pos="3595688" algn="l"/>
                <a:tab pos="3956050" algn="l"/>
                <a:tab pos="4314825" algn="l"/>
                <a:tab pos="4675188" algn="l"/>
                <a:tab pos="5033963" algn="l"/>
                <a:tab pos="5394325" algn="l"/>
                <a:tab pos="5753100" algn="l"/>
                <a:tab pos="6113463" algn="l"/>
                <a:tab pos="6473825" algn="l"/>
                <a:tab pos="6832600" algn="l"/>
                <a:tab pos="7191375" algn="l"/>
                <a:tab pos="7551738" algn="l"/>
                <a:tab pos="7912100" algn="l"/>
                <a:tab pos="8270875" algn="l"/>
                <a:tab pos="8631238" algn="l"/>
                <a:tab pos="8990013" algn="l"/>
                <a:tab pos="9350375" algn="l"/>
                <a:tab pos="9709150" algn="l"/>
                <a:tab pos="10069513" algn="l"/>
                <a:tab pos="10429875" algn="l"/>
                <a:tab pos="10788650" algn="l"/>
                <a:tab pos="11149013" algn="l"/>
              </a:tabLst>
            </a:pPr>
            <a:r>
              <a:rPr lang="it-IT" sz="1100">
                <a:solidFill>
                  <a:srgbClr val="000000"/>
                </a:solidFill>
                <a:latin typeface="Bookman Old Style" pitchFamily="18" charset="0"/>
                <a:cs typeface="Lucida Sans Unicode" pitchFamily="34" charset="0"/>
              </a:rPr>
              <a:t> </a:t>
            </a:r>
            <a:endParaRPr lang="it-IT" sz="1200">
              <a:solidFill>
                <a:srgbClr val="000000"/>
              </a:solidFill>
              <a:cs typeface="Lucida Sans Unicode" pitchFamily="34" charset="0"/>
            </a:endParaRPr>
          </a:p>
          <a:p>
            <a:pPr indent="180975" algn="just" eaLnBrk="0" hangingPunct="0">
              <a:tabLst>
                <a:tab pos="287338" algn="l"/>
                <a:tab pos="503238" algn="l"/>
                <a:tab pos="717550" algn="l"/>
                <a:tab pos="1077913" algn="l"/>
                <a:tab pos="1438275" algn="l"/>
                <a:tab pos="1797050" algn="l"/>
                <a:tab pos="2157413" algn="l"/>
                <a:tab pos="2516188" algn="l"/>
                <a:tab pos="2876550" algn="l"/>
                <a:tab pos="3235325" algn="l"/>
                <a:tab pos="3595688" algn="l"/>
                <a:tab pos="3956050" algn="l"/>
                <a:tab pos="4314825" algn="l"/>
                <a:tab pos="4675188" algn="l"/>
                <a:tab pos="5033963" algn="l"/>
                <a:tab pos="5394325" algn="l"/>
                <a:tab pos="5753100" algn="l"/>
                <a:tab pos="6113463" algn="l"/>
                <a:tab pos="6473825" algn="l"/>
                <a:tab pos="6832600" algn="l"/>
                <a:tab pos="7191375" algn="l"/>
                <a:tab pos="7551738" algn="l"/>
                <a:tab pos="7912100" algn="l"/>
                <a:tab pos="8270875" algn="l"/>
                <a:tab pos="8631238" algn="l"/>
                <a:tab pos="8990013" algn="l"/>
                <a:tab pos="9350375" algn="l"/>
                <a:tab pos="9709150" algn="l"/>
                <a:tab pos="10069513" algn="l"/>
                <a:tab pos="10429875" algn="l"/>
                <a:tab pos="10788650" algn="l"/>
                <a:tab pos="11149013" algn="l"/>
              </a:tabLst>
            </a:pPr>
            <a:r>
              <a:rPr lang="it-IT">
                <a:solidFill>
                  <a:srgbClr val="000000"/>
                </a:solidFill>
                <a:latin typeface="Bookman Old Style" pitchFamily="18" charset="0"/>
                <a:cs typeface="Lucida Sans Unicode" pitchFamily="34" charset="0"/>
              </a:rPr>
              <a:t>1.	L'Assistenza ai bambini con patologia cronica è costituita da un </a:t>
            </a:r>
            <a:r>
              <a:rPr lang="it-IT" b="1">
                <a:solidFill>
                  <a:srgbClr val="000000"/>
                </a:solidFill>
                <a:latin typeface="Bookman Old Style" pitchFamily="18" charset="0"/>
                <a:cs typeface="Lucida Sans Unicode" pitchFamily="34" charset="0"/>
              </a:rPr>
              <a:t>complesso di prestazioni mediche, infermieristiche, riabilitative , socio-assistenziali, rese al domicilio del bambino e orientate in maniera da poter garantire il raggiungimento di specifici obiettivi di benessere, secondo piani di assistenza individualizzati, definiti anche con la partecipazione di più figure professionali.</a:t>
            </a:r>
            <a:endParaRPr lang="it-IT" b="1">
              <a:solidFill>
                <a:srgbClr val="000000"/>
              </a:solidFill>
              <a:cs typeface="Lucida Sans Unicode" pitchFamily="34" charset="0"/>
            </a:endParaRPr>
          </a:p>
          <a:p>
            <a:pPr indent="180975" eaLnBrk="0" hangingPunct="0">
              <a:tabLst>
                <a:tab pos="287338" algn="l"/>
                <a:tab pos="503238" algn="l"/>
                <a:tab pos="717550" algn="l"/>
                <a:tab pos="1077913" algn="l"/>
                <a:tab pos="1438275" algn="l"/>
                <a:tab pos="1797050" algn="l"/>
                <a:tab pos="2157413" algn="l"/>
                <a:tab pos="2516188" algn="l"/>
                <a:tab pos="2876550" algn="l"/>
                <a:tab pos="3235325" algn="l"/>
                <a:tab pos="3595688" algn="l"/>
                <a:tab pos="3956050" algn="l"/>
                <a:tab pos="4314825" algn="l"/>
                <a:tab pos="4675188" algn="l"/>
                <a:tab pos="5033963" algn="l"/>
                <a:tab pos="5394325" algn="l"/>
                <a:tab pos="5753100" algn="l"/>
                <a:tab pos="6113463" algn="l"/>
                <a:tab pos="6473825" algn="l"/>
                <a:tab pos="6832600" algn="l"/>
                <a:tab pos="7191375" algn="l"/>
                <a:tab pos="7551738" algn="l"/>
                <a:tab pos="7912100" algn="l"/>
                <a:tab pos="8270875" algn="l"/>
                <a:tab pos="8631238" algn="l"/>
                <a:tab pos="8990013" algn="l"/>
                <a:tab pos="9350375" algn="l"/>
                <a:tab pos="9709150" algn="l"/>
                <a:tab pos="10069513" algn="l"/>
                <a:tab pos="10429875" algn="l"/>
                <a:tab pos="10788650" algn="l"/>
                <a:tab pos="11149013" algn="l"/>
              </a:tabLst>
            </a:pPr>
            <a:endParaRPr lang="it-IT" b="1"/>
          </a:p>
        </p:txBody>
      </p:sp>
      <p:sp>
        <p:nvSpPr>
          <p:cNvPr id="211970" name="Rectangle 3"/>
          <p:cNvSpPr>
            <a:spLocks noChangeArrowheads="1"/>
          </p:cNvSpPr>
          <p:nvPr/>
        </p:nvSpPr>
        <p:spPr bwMode="auto">
          <a:xfrm>
            <a:off x="0" y="3114675"/>
            <a:ext cx="9144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>
                <a:solidFill>
                  <a:srgbClr val="000000"/>
                </a:solidFill>
                <a:latin typeface="Bookman Old Style" pitchFamily="18" charset="0"/>
                <a:cs typeface="Lucida Sans Unicode" pitchFamily="34" charset="0"/>
              </a:rPr>
              <a:t>Consente altresì di garantire un effettivo supporto alle famiglie, attraverso interventi di natura assistenziale mirate anche ad evitare il ricovero del bambino o la sua istituzionalizzazione . </a:t>
            </a:r>
            <a:r>
              <a:rPr lang="it-IT" b="1">
                <a:solidFill>
                  <a:srgbClr val="000000"/>
                </a:solidFill>
                <a:latin typeface="Bookman Old Style" pitchFamily="18" charset="0"/>
                <a:cs typeface="Lucida Sans Unicode" pitchFamily="34" charset="0"/>
              </a:rPr>
              <a:t>Consente infine una presa in carico “globale del paziente” da parte dei servizi territoriali, attraverso </a:t>
            </a:r>
            <a:r>
              <a:rPr lang="it-IT" b="1" u="sng">
                <a:solidFill>
                  <a:srgbClr val="FF0000"/>
                </a:solidFill>
                <a:latin typeface="Bookman Old Style" pitchFamily="18" charset="0"/>
                <a:cs typeface="Lucida Sans Unicode" pitchFamily="34" charset="0"/>
              </a:rPr>
              <a:t>la definizione di percorsi   di cura e assistenza concordati con le Unità Operative  Aziendali e mirati al superamento dei  momenti “critici” per il bambino e per la famiglia. </a:t>
            </a:r>
            <a:endParaRPr lang="it-IT" b="1" u="sng">
              <a:solidFill>
                <a:srgbClr val="FF0000"/>
              </a:solidFill>
              <a:cs typeface="Lucida Sans Unicode" pitchFamily="34" charset="0"/>
            </a:endParaRPr>
          </a:p>
          <a:p>
            <a:pPr eaLnBrk="0" hangingPunct="0"/>
            <a:endParaRPr lang="it-IT" b="1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/>
          <p:cNvSpPr>
            <a:spLocks noChangeArrowheads="1"/>
          </p:cNvSpPr>
          <p:nvPr/>
        </p:nvSpPr>
        <p:spPr bwMode="auto">
          <a:xfrm>
            <a:off x="0" y="0"/>
            <a:ext cx="9144000" cy="723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228600" algn="ctr">
              <a:tabLst>
                <a:tab pos="228600" algn="l"/>
                <a:tab pos="457200" algn="l"/>
              </a:tabLst>
            </a:pPr>
            <a:r>
              <a:rPr lang="it-IT" sz="1800" b="1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Art. 3 DESTINATARI DELL’ASSISTENZA</a:t>
            </a:r>
            <a:endParaRPr lang="it-IT" sz="18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indent="-228600" algn="just" eaLnBrk="0" hangingPunct="0">
              <a:tabLst>
                <a:tab pos="228600" algn="l"/>
                <a:tab pos="457200" algn="l"/>
              </a:tabLst>
            </a:pPr>
            <a:r>
              <a:rPr lang="it-IT" sz="180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 </a:t>
            </a:r>
            <a:endParaRPr lang="it-IT" sz="18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indent="-228600" algn="just" eaLnBrk="0" hangingPunct="0">
              <a:tabLst>
                <a:tab pos="228600" algn="l"/>
                <a:tab pos="457200" algn="l"/>
              </a:tabLst>
            </a:pPr>
            <a:r>
              <a:rPr lang="it-IT" sz="180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1.   </a:t>
            </a:r>
            <a:r>
              <a:rPr lang="it-IT" sz="1800" b="1" u="sng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Fatta salva diversa determinazione regionale nell’ambito degli accordi decentrati, il servizio viene attivato nel caso di pazienti affetti da patologie di rilevante interesse sociale che di seguito sono elencate:</a:t>
            </a:r>
            <a:r>
              <a:rPr lang="it-IT" sz="180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 </a:t>
            </a:r>
            <a:endParaRPr lang="it-IT" sz="18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indent="-228600" algn="just" eaLnBrk="0" hangingPunct="0">
              <a:tabLst>
                <a:tab pos="228600" algn="l"/>
                <a:tab pos="457200" algn="l"/>
              </a:tabLst>
            </a:pPr>
            <a:r>
              <a:rPr lang="it-IT" sz="1800">
                <a:solidFill>
                  <a:srgbClr val="000000"/>
                </a:solidFill>
                <a:latin typeface="Wingdings" pitchFamily="2" charset="2"/>
                <a:cs typeface="Arial" charset="0"/>
              </a:rPr>
              <a:t>ü</a:t>
            </a:r>
            <a:r>
              <a:rPr lang="it-IT" sz="1800">
                <a:solidFill>
                  <a:srgbClr val="000000"/>
                </a:solidFill>
                <a:cs typeface="Times New Roman" pitchFamily="18" charset="0"/>
              </a:rPr>
              <a:t>      </a:t>
            </a:r>
            <a:r>
              <a:rPr lang="it-IT" sz="180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asma grave;</a:t>
            </a:r>
            <a:endParaRPr lang="it-IT" sz="18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indent="-228600" algn="just" eaLnBrk="0" hangingPunct="0">
              <a:tabLst>
                <a:tab pos="228600" algn="l"/>
                <a:tab pos="457200" algn="l"/>
              </a:tabLst>
            </a:pPr>
            <a:r>
              <a:rPr lang="it-IT" sz="1800">
                <a:solidFill>
                  <a:srgbClr val="000000"/>
                </a:solidFill>
                <a:latin typeface="Wingdings" pitchFamily="2" charset="2"/>
                <a:cs typeface="Arial" charset="0"/>
              </a:rPr>
              <a:t>ü</a:t>
            </a:r>
            <a:r>
              <a:rPr lang="it-IT" sz="1800">
                <a:solidFill>
                  <a:srgbClr val="000000"/>
                </a:solidFill>
                <a:cs typeface="Times New Roman" pitchFamily="18" charset="0"/>
              </a:rPr>
              <a:t>      </a:t>
            </a:r>
            <a:r>
              <a:rPr lang="it-IT" sz="180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fibrosi cistica;</a:t>
            </a:r>
            <a:endParaRPr lang="it-IT" sz="18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indent="-228600" algn="just" eaLnBrk="0" hangingPunct="0">
              <a:tabLst>
                <a:tab pos="228600" algn="l"/>
                <a:tab pos="457200" algn="l"/>
              </a:tabLst>
            </a:pPr>
            <a:r>
              <a:rPr lang="it-IT" sz="1800">
                <a:solidFill>
                  <a:srgbClr val="000000"/>
                </a:solidFill>
                <a:latin typeface="Wingdings" pitchFamily="2" charset="2"/>
                <a:cs typeface="Arial" charset="0"/>
              </a:rPr>
              <a:t>ü</a:t>
            </a:r>
            <a:r>
              <a:rPr lang="it-IT" sz="1800">
                <a:solidFill>
                  <a:srgbClr val="000000"/>
                </a:solidFill>
                <a:cs typeface="Times New Roman" pitchFamily="18" charset="0"/>
              </a:rPr>
              <a:t>      </a:t>
            </a:r>
            <a:r>
              <a:rPr lang="it-IT" sz="180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malattie cromosomiche e o genetiche invalidanti;</a:t>
            </a:r>
            <a:endParaRPr lang="it-IT" sz="18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indent="-228600" algn="just" eaLnBrk="0" hangingPunct="0">
              <a:tabLst>
                <a:tab pos="228600" algn="l"/>
                <a:tab pos="457200" algn="l"/>
              </a:tabLst>
            </a:pPr>
            <a:r>
              <a:rPr lang="it-IT" sz="1800">
                <a:solidFill>
                  <a:srgbClr val="000000"/>
                </a:solidFill>
                <a:latin typeface="Wingdings" pitchFamily="2" charset="2"/>
                <a:cs typeface="Arial" charset="0"/>
              </a:rPr>
              <a:t>ü</a:t>
            </a:r>
            <a:r>
              <a:rPr lang="it-IT" sz="1800">
                <a:solidFill>
                  <a:srgbClr val="000000"/>
                </a:solidFill>
                <a:cs typeface="Times New Roman" pitchFamily="18" charset="0"/>
              </a:rPr>
              <a:t>      </a:t>
            </a:r>
            <a:r>
              <a:rPr lang="it-IT" sz="180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sindrome di down;</a:t>
            </a:r>
            <a:endParaRPr lang="it-IT" sz="18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indent="-228600" algn="just" eaLnBrk="0" hangingPunct="0">
              <a:tabLst>
                <a:tab pos="228600" algn="l"/>
                <a:tab pos="457200" algn="l"/>
              </a:tabLst>
            </a:pPr>
            <a:r>
              <a:rPr lang="it-IT" sz="1800">
                <a:solidFill>
                  <a:srgbClr val="000000"/>
                </a:solidFill>
                <a:latin typeface="Wingdings" pitchFamily="2" charset="2"/>
                <a:cs typeface="Lucida Sans Unicode" pitchFamily="34" charset="0"/>
              </a:rPr>
              <a:t>ü</a:t>
            </a:r>
            <a:r>
              <a:rPr lang="it-IT" sz="1800">
                <a:solidFill>
                  <a:srgbClr val="000000"/>
                </a:solidFill>
                <a:cs typeface="Times New Roman" pitchFamily="18" charset="0"/>
              </a:rPr>
              <a:t>    </a:t>
            </a:r>
            <a:r>
              <a:rPr lang="it-IT" sz="1800">
                <a:solidFill>
                  <a:srgbClr val="000000"/>
                </a:solidFill>
                <a:latin typeface="Bookman Old Style" pitchFamily="18" charset="0"/>
                <a:cs typeface="Lucida Sans Unicode" pitchFamily="34" charset="0"/>
              </a:rPr>
              <a:t>cardiopatie congenite a rischio di scompenso emodinamico;</a:t>
            </a:r>
            <a:endParaRPr lang="it-IT" sz="1800">
              <a:solidFill>
                <a:srgbClr val="000000"/>
              </a:solidFill>
              <a:cs typeface="Lucida Sans Unicode" pitchFamily="34" charset="0"/>
            </a:endParaRPr>
          </a:p>
          <a:p>
            <a:pPr indent="-228600" algn="just" eaLnBrk="0" hangingPunct="0">
              <a:tabLst>
                <a:tab pos="228600" algn="l"/>
                <a:tab pos="457200" algn="l"/>
              </a:tabLst>
            </a:pPr>
            <a:r>
              <a:rPr lang="it-IT" sz="1800">
                <a:solidFill>
                  <a:srgbClr val="000000"/>
                </a:solidFill>
                <a:latin typeface="Wingdings" pitchFamily="2" charset="2"/>
                <a:cs typeface="Lucida Sans Unicode" pitchFamily="34" charset="0"/>
              </a:rPr>
              <a:t>ü</a:t>
            </a:r>
            <a:r>
              <a:rPr lang="it-IT" sz="1800">
                <a:solidFill>
                  <a:srgbClr val="000000"/>
                </a:solidFill>
                <a:cs typeface="Times New Roman" pitchFamily="18" charset="0"/>
              </a:rPr>
              <a:t>    </a:t>
            </a:r>
            <a:r>
              <a:rPr lang="it-IT" sz="1800">
                <a:solidFill>
                  <a:srgbClr val="000000"/>
                </a:solidFill>
                <a:latin typeface="Bookman Old Style" pitchFamily="18" charset="0"/>
                <a:cs typeface="Lucida Sans Unicode" pitchFamily="34" charset="0"/>
              </a:rPr>
              <a:t>artropatie con grave limitazione funzionale;</a:t>
            </a:r>
            <a:endParaRPr lang="it-IT" sz="1800">
              <a:solidFill>
                <a:srgbClr val="000000"/>
              </a:solidFill>
              <a:cs typeface="Lucida Sans Unicode" pitchFamily="34" charset="0"/>
            </a:endParaRPr>
          </a:p>
          <a:p>
            <a:pPr indent="-228600" algn="just" eaLnBrk="0" hangingPunct="0">
              <a:tabLst>
                <a:tab pos="228600" algn="l"/>
                <a:tab pos="457200" algn="l"/>
              </a:tabLst>
            </a:pPr>
            <a:r>
              <a:rPr lang="it-IT" sz="1800">
                <a:solidFill>
                  <a:srgbClr val="000000"/>
                </a:solidFill>
                <a:latin typeface="Wingdings" pitchFamily="2" charset="2"/>
                <a:cs typeface="Lucida Sans Unicode" pitchFamily="34" charset="0"/>
              </a:rPr>
              <a:t>ü</a:t>
            </a:r>
            <a:r>
              <a:rPr lang="it-IT" sz="1800">
                <a:solidFill>
                  <a:srgbClr val="000000"/>
                </a:solidFill>
                <a:cs typeface="Times New Roman" pitchFamily="18" charset="0"/>
              </a:rPr>
              <a:t>    </a:t>
            </a:r>
            <a:r>
              <a:rPr lang="it-IT" sz="1800">
                <a:solidFill>
                  <a:srgbClr val="000000"/>
                </a:solidFill>
                <a:latin typeface="Bookman Old Style" pitchFamily="18" charset="0"/>
                <a:cs typeface="Lucida Sans Unicode" pitchFamily="34" charset="0"/>
              </a:rPr>
              <a:t>artrite reumatoide giovanile;</a:t>
            </a:r>
            <a:endParaRPr lang="it-IT" sz="1800">
              <a:solidFill>
                <a:srgbClr val="000000"/>
              </a:solidFill>
              <a:cs typeface="Lucida Sans Unicode" pitchFamily="34" charset="0"/>
            </a:endParaRPr>
          </a:p>
          <a:p>
            <a:pPr indent="-228600" algn="just" eaLnBrk="0" hangingPunct="0">
              <a:tabLst>
                <a:tab pos="228600" algn="l"/>
                <a:tab pos="457200" algn="l"/>
              </a:tabLst>
            </a:pPr>
            <a:r>
              <a:rPr lang="it-IT" sz="1800">
                <a:solidFill>
                  <a:srgbClr val="000000"/>
                </a:solidFill>
                <a:latin typeface="Wingdings" pitchFamily="2" charset="2"/>
                <a:cs typeface="Lucida Sans Unicode" pitchFamily="34" charset="0"/>
              </a:rPr>
              <a:t>ü</a:t>
            </a:r>
            <a:r>
              <a:rPr lang="it-IT" sz="1800">
                <a:solidFill>
                  <a:srgbClr val="000000"/>
                </a:solidFill>
                <a:cs typeface="Times New Roman" pitchFamily="18" charset="0"/>
              </a:rPr>
              <a:t>    </a:t>
            </a:r>
            <a:r>
              <a:rPr lang="it-IT" sz="1800">
                <a:solidFill>
                  <a:srgbClr val="000000"/>
                </a:solidFill>
                <a:latin typeface="Bookman Old Style" pitchFamily="18" charset="0"/>
                <a:cs typeface="Lucida Sans Unicode" pitchFamily="34" charset="0"/>
              </a:rPr>
              <a:t>patologie oncoematologiche;</a:t>
            </a:r>
            <a:endParaRPr lang="it-IT" sz="1800">
              <a:solidFill>
                <a:srgbClr val="000000"/>
              </a:solidFill>
              <a:cs typeface="Lucida Sans Unicode" pitchFamily="34" charset="0"/>
            </a:endParaRPr>
          </a:p>
          <a:p>
            <a:pPr indent="-228600" algn="just" eaLnBrk="0" hangingPunct="0">
              <a:tabLst>
                <a:tab pos="228600" algn="l"/>
                <a:tab pos="457200" algn="l"/>
              </a:tabLst>
            </a:pPr>
            <a:r>
              <a:rPr lang="it-IT" sz="1800">
                <a:solidFill>
                  <a:srgbClr val="000000"/>
                </a:solidFill>
                <a:latin typeface="Wingdings" pitchFamily="2" charset="2"/>
                <a:cs typeface="Lucida Sans Unicode" pitchFamily="34" charset="0"/>
              </a:rPr>
              <a:t>ü</a:t>
            </a:r>
            <a:r>
              <a:rPr lang="it-IT" sz="1800">
                <a:solidFill>
                  <a:srgbClr val="000000"/>
                </a:solidFill>
                <a:cs typeface="Times New Roman" pitchFamily="18" charset="0"/>
              </a:rPr>
              <a:t>    </a:t>
            </a:r>
            <a:r>
              <a:rPr lang="it-IT" sz="1800">
                <a:solidFill>
                  <a:srgbClr val="000000"/>
                </a:solidFill>
                <a:latin typeface="Bookman Old Style" pitchFamily="18" charset="0"/>
                <a:cs typeface="Lucida Sans Unicode" pitchFamily="34" charset="0"/>
              </a:rPr>
              <a:t>cerebropatici e cerebrolesi, con forme gravi;</a:t>
            </a:r>
            <a:endParaRPr lang="it-IT" sz="1800">
              <a:solidFill>
                <a:srgbClr val="000000"/>
              </a:solidFill>
              <a:cs typeface="Lucida Sans Unicode" pitchFamily="34" charset="0"/>
            </a:endParaRPr>
          </a:p>
          <a:p>
            <a:pPr indent="-228600" algn="just" eaLnBrk="0" hangingPunct="0">
              <a:tabLst>
                <a:tab pos="228600" algn="l"/>
                <a:tab pos="457200" algn="l"/>
              </a:tabLst>
            </a:pPr>
            <a:r>
              <a:rPr lang="it-IT" sz="1800">
                <a:solidFill>
                  <a:srgbClr val="000000"/>
                </a:solidFill>
                <a:latin typeface="Wingdings" pitchFamily="2" charset="2"/>
                <a:cs typeface="Lucida Sans Unicode" pitchFamily="34" charset="0"/>
              </a:rPr>
              <a:t>ü</a:t>
            </a:r>
            <a:r>
              <a:rPr lang="it-IT" sz="1800">
                <a:solidFill>
                  <a:srgbClr val="000000"/>
                </a:solidFill>
                <a:cs typeface="Times New Roman" pitchFamily="18" charset="0"/>
              </a:rPr>
              <a:t>    </a:t>
            </a:r>
            <a:r>
              <a:rPr lang="it-IT" sz="1800">
                <a:solidFill>
                  <a:srgbClr val="000000"/>
                </a:solidFill>
                <a:latin typeface="Bookman Old Style" pitchFamily="18" charset="0"/>
                <a:cs typeface="Lucida Sans Unicode" pitchFamily="34" charset="0"/>
              </a:rPr>
              <a:t>tetraplegia;</a:t>
            </a:r>
            <a:endParaRPr lang="it-IT" sz="1800">
              <a:solidFill>
                <a:srgbClr val="000000"/>
              </a:solidFill>
              <a:cs typeface="Lucida Sans Unicode" pitchFamily="34" charset="0"/>
            </a:endParaRPr>
          </a:p>
          <a:p>
            <a:pPr indent="-228600" algn="just" eaLnBrk="0" hangingPunct="0">
              <a:tabLst>
                <a:tab pos="228600" algn="l"/>
                <a:tab pos="457200" algn="l"/>
              </a:tabLst>
            </a:pPr>
            <a:r>
              <a:rPr lang="it-IT" sz="1800">
                <a:solidFill>
                  <a:srgbClr val="000000"/>
                </a:solidFill>
                <a:latin typeface="Wingdings" pitchFamily="2" charset="2"/>
                <a:cs typeface="Lucida Sans Unicode" pitchFamily="34" charset="0"/>
              </a:rPr>
              <a:t>ü</a:t>
            </a:r>
            <a:r>
              <a:rPr lang="it-IT" sz="1800">
                <a:solidFill>
                  <a:srgbClr val="000000"/>
                </a:solidFill>
                <a:cs typeface="Times New Roman" pitchFamily="18" charset="0"/>
              </a:rPr>
              <a:t>    </a:t>
            </a:r>
            <a:r>
              <a:rPr lang="it-IT" sz="1800">
                <a:solidFill>
                  <a:srgbClr val="000000"/>
                </a:solidFill>
                <a:latin typeface="Bookman Old Style" pitchFamily="18" charset="0"/>
                <a:cs typeface="Lucida Sans Unicode" pitchFamily="34" charset="0"/>
              </a:rPr>
              <a:t>autismo e altre psicosi;</a:t>
            </a:r>
            <a:endParaRPr lang="it-IT" sz="1800">
              <a:solidFill>
                <a:srgbClr val="000000"/>
              </a:solidFill>
              <a:cs typeface="Lucida Sans Unicode" pitchFamily="34" charset="0"/>
            </a:endParaRPr>
          </a:p>
          <a:p>
            <a:pPr indent="-228600" algn="just" eaLnBrk="0" hangingPunct="0">
              <a:tabLst>
                <a:tab pos="228600" algn="l"/>
                <a:tab pos="457200" algn="l"/>
              </a:tabLst>
            </a:pPr>
            <a:r>
              <a:rPr lang="it-IT" sz="1800">
                <a:solidFill>
                  <a:srgbClr val="000000"/>
                </a:solidFill>
                <a:latin typeface="Wingdings" pitchFamily="2" charset="2"/>
                <a:cs typeface="Lucida Sans Unicode" pitchFamily="34" charset="0"/>
              </a:rPr>
              <a:t>ü</a:t>
            </a:r>
            <a:r>
              <a:rPr lang="it-IT" sz="1800">
                <a:solidFill>
                  <a:srgbClr val="000000"/>
                </a:solidFill>
                <a:cs typeface="Times New Roman" pitchFamily="18" charset="0"/>
              </a:rPr>
              <a:t>    </a:t>
            </a:r>
            <a:r>
              <a:rPr lang="it-IT" sz="1800">
                <a:solidFill>
                  <a:srgbClr val="000000"/>
                </a:solidFill>
                <a:latin typeface="Bookman Old Style" pitchFamily="18" charset="0"/>
                <a:cs typeface="Lucida Sans Unicode" pitchFamily="34" charset="0"/>
              </a:rPr>
              <a:t>epilessie; </a:t>
            </a:r>
            <a:endParaRPr lang="it-IT" sz="1800">
              <a:solidFill>
                <a:srgbClr val="000000"/>
              </a:solidFill>
              <a:cs typeface="Lucida Sans Unicode" pitchFamily="34" charset="0"/>
            </a:endParaRPr>
          </a:p>
          <a:p>
            <a:pPr indent="-228600" algn="just" eaLnBrk="0" hangingPunct="0">
              <a:tabLst>
                <a:tab pos="228600" algn="l"/>
                <a:tab pos="457200" algn="l"/>
              </a:tabLst>
            </a:pPr>
            <a:r>
              <a:rPr lang="it-IT" sz="1800">
                <a:solidFill>
                  <a:srgbClr val="000000"/>
                </a:solidFill>
                <a:latin typeface="Wingdings" pitchFamily="2" charset="2"/>
                <a:cs typeface="Lucida Sans Unicode" pitchFamily="34" charset="0"/>
              </a:rPr>
              <a:t>ü</a:t>
            </a:r>
            <a:r>
              <a:rPr lang="it-IT" sz="1800">
                <a:solidFill>
                  <a:srgbClr val="000000"/>
                </a:solidFill>
                <a:cs typeface="Times New Roman" pitchFamily="18" charset="0"/>
              </a:rPr>
              <a:t>    </a:t>
            </a:r>
            <a:r>
              <a:rPr lang="it-IT" sz="1800">
                <a:solidFill>
                  <a:srgbClr val="000000"/>
                </a:solidFill>
                <a:latin typeface="Bookman Old Style" pitchFamily="18" charset="0"/>
                <a:cs typeface="Lucida Sans Unicode" pitchFamily="34" charset="0"/>
              </a:rPr>
              <a:t>immunodeficienza  congenite ed acquisite;</a:t>
            </a:r>
            <a:endParaRPr lang="it-IT" sz="1800">
              <a:solidFill>
                <a:srgbClr val="000000"/>
              </a:solidFill>
              <a:cs typeface="Lucida Sans Unicode" pitchFamily="34" charset="0"/>
            </a:endParaRPr>
          </a:p>
          <a:p>
            <a:pPr indent="-228600" algn="just" eaLnBrk="0" hangingPunct="0">
              <a:tabLst>
                <a:tab pos="228600" algn="l"/>
                <a:tab pos="457200" algn="l"/>
              </a:tabLst>
            </a:pPr>
            <a:r>
              <a:rPr lang="it-IT" sz="1800">
                <a:solidFill>
                  <a:srgbClr val="000000"/>
                </a:solidFill>
                <a:latin typeface="Wingdings" pitchFamily="2" charset="2"/>
                <a:cs typeface="Lucida Sans Unicode" pitchFamily="34" charset="0"/>
              </a:rPr>
              <a:t>ü</a:t>
            </a:r>
            <a:r>
              <a:rPr lang="it-IT" sz="1800">
                <a:solidFill>
                  <a:srgbClr val="000000"/>
                </a:solidFill>
                <a:cs typeface="Times New Roman" pitchFamily="18" charset="0"/>
              </a:rPr>
              <a:t>    </a:t>
            </a:r>
            <a:r>
              <a:rPr lang="it-IT" sz="1800">
                <a:solidFill>
                  <a:srgbClr val="000000"/>
                </a:solidFill>
                <a:latin typeface="Bookman Old Style" pitchFamily="18" charset="0"/>
                <a:cs typeface="Lucida Sans Unicode" pitchFamily="34" charset="0"/>
              </a:rPr>
              <a:t> acquisita;</a:t>
            </a:r>
            <a:endParaRPr lang="it-IT" sz="1800">
              <a:solidFill>
                <a:srgbClr val="000000"/>
              </a:solidFill>
              <a:cs typeface="Lucida Sans Unicode" pitchFamily="34" charset="0"/>
            </a:endParaRPr>
          </a:p>
          <a:p>
            <a:pPr indent="-228600" algn="just" eaLnBrk="0" hangingPunct="0">
              <a:tabLst>
                <a:tab pos="228600" algn="l"/>
                <a:tab pos="457200" algn="l"/>
              </a:tabLst>
            </a:pPr>
            <a:r>
              <a:rPr lang="it-IT" sz="1800">
                <a:solidFill>
                  <a:srgbClr val="000000"/>
                </a:solidFill>
                <a:latin typeface="Wingdings" pitchFamily="2" charset="2"/>
                <a:cs typeface="Lucida Sans Unicode" pitchFamily="34" charset="0"/>
              </a:rPr>
              <a:t>ü</a:t>
            </a:r>
            <a:r>
              <a:rPr lang="it-IT" sz="1800">
                <a:solidFill>
                  <a:srgbClr val="000000"/>
                </a:solidFill>
                <a:cs typeface="Times New Roman" pitchFamily="18" charset="0"/>
              </a:rPr>
              <a:t>    </a:t>
            </a:r>
            <a:r>
              <a:rPr lang="it-IT" sz="1800">
                <a:solidFill>
                  <a:srgbClr val="000000"/>
                </a:solidFill>
                <a:latin typeface="Bookman Old Style" pitchFamily="18" charset="0"/>
                <a:cs typeface="Lucida Sans Unicode" pitchFamily="34" charset="0"/>
              </a:rPr>
              <a:t>diabete mellito; </a:t>
            </a:r>
            <a:endParaRPr lang="it-IT" sz="1800">
              <a:solidFill>
                <a:srgbClr val="000000"/>
              </a:solidFill>
              <a:cs typeface="Lucida Sans Unicode" pitchFamily="34" charset="0"/>
            </a:endParaRPr>
          </a:p>
          <a:p>
            <a:pPr indent="-228600" algn="just" eaLnBrk="0" hangingPunct="0">
              <a:tabLst>
                <a:tab pos="228600" algn="l"/>
                <a:tab pos="457200" algn="l"/>
              </a:tabLst>
            </a:pPr>
            <a:r>
              <a:rPr lang="it-IT" sz="1800">
                <a:solidFill>
                  <a:srgbClr val="000000"/>
                </a:solidFill>
                <a:latin typeface="Wingdings" pitchFamily="2" charset="2"/>
                <a:cs typeface="Lucida Sans Unicode" pitchFamily="34" charset="0"/>
              </a:rPr>
              <a:t>ü</a:t>
            </a:r>
            <a:r>
              <a:rPr lang="it-IT" sz="1800">
                <a:solidFill>
                  <a:srgbClr val="000000"/>
                </a:solidFill>
                <a:cs typeface="Times New Roman" pitchFamily="18" charset="0"/>
              </a:rPr>
              <a:t>    </a:t>
            </a:r>
            <a:r>
              <a:rPr lang="it-IT" sz="1800">
                <a:solidFill>
                  <a:srgbClr val="000000"/>
                </a:solidFill>
                <a:latin typeface="Bookman Old Style" pitchFamily="18" charset="0"/>
                <a:cs typeface="Lucida Sans Unicode" pitchFamily="34" charset="0"/>
              </a:rPr>
              <a:t>neonati a rischio di deficit neurosensoriali:</a:t>
            </a:r>
            <a:endParaRPr lang="it-IT" sz="1800">
              <a:solidFill>
                <a:srgbClr val="000000"/>
              </a:solidFill>
              <a:cs typeface="Lucida Sans Unicode" pitchFamily="34" charset="0"/>
            </a:endParaRPr>
          </a:p>
          <a:p>
            <a:pPr indent="-228600" algn="just" eaLnBrk="0" hangingPunct="0">
              <a:tabLst>
                <a:tab pos="228600" algn="l"/>
                <a:tab pos="457200" algn="l"/>
              </a:tabLst>
            </a:pPr>
            <a:r>
              <a:rPr lang="it-IT" sz="1800">
                <a:solidFill>
                  <a:srgbClr val="000000"/>
                </a:solidFill>
                <a:latin typeface="Wingdings" pitchFamily="2" charset="2"/>
                <a:cs typeface="Lucida Sans Unicode" pitchFamily="34" charset="0"/>
              </a:rPr>
              <a:t>ü</a:t>
            </a:r>
            <a:r>
              <a:rPr lang="it-IT" sz="1800">
                <a:solidFill>
                  <a:srgbClr val="000000"/>
                </a:solidFill>
                <a:cs typeface="Times New Roman" pitchFamily="18" charset="0"/>
              </a:rPr>
              <a:t>    </a:t>
            </a:r>
            <a:r>
              <a:rPr lang="it-IT" sz="1800">
                <a:solidFill>
                  <a:srgbClr val="000000"/>
                </a:solidFill>
                <a:latin typeface="Bookman Old Style" pitchFamily="18" charset="0"/>
                <a:cs typeface="Lucida Sans Unicode" pitchFamily="34" charset="0"/>
              </a:rPr>
              <a:t>bambini con gravi situazioni di disagio socio-familiare (es. figlio di tossicodipendenti, famiglia non responsabile, bambino violato) o già sottoposti a provvedimenti tutelari da parte del tribunale dei minori </a:t>
            </a:r>
            <a:endParaRPr lang="it-IT" sz="1800">
              <a:solidFill>
                <a:srgbClr val="000000"/>
              </a:solidFill>
              <a:cs typeface="Lucida Sans Unicode" pitchFamily="34" charset="0"/>
            </a:endParaRPr>
          </a:p>
          <a:p>
            <a:pPr indent="-228600" algn="just" eaLnBrk="0" hangingPunct="0">
              <a:tabLst>
                <a:tab pos="228600" algn="l"/>
                <a:tab pos="457200" algn="l"/>
              </a:tabLst>
            </a:pPr>
            <a:r>
              <a:rPr lang="it-IT" sz="1800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 </a:t>
            </a:r>
            <a:endParaRPr lang="it-IT" sz="18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indent="-228600" eaLnBrk="0" hangingPunct="0">
              <a:tabLst>
                <a:tab pos="228600" algn="l"/>
                <a:tab pos="457200" algn="l"/>
              </a:tabLst>
            </a:pPr>
            <a:endParaRPr lang="it-IT" sz="18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2"/>
          <p:cNvSpPr>
            <a:spLocks noChangeArrowheads="1"/>
          </p:cNvSpPr>
          <p:nvPr/>
        </p:nvSpPr>
        <p:spPr bwMode="auto">
          <a:xfrm>
            <a:off x="228600" y="1371600"/>
            <a:ext cx="89154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228600" algn="ctr">
              <a:tabLst>
                <a:tab pos="228600" algn="l"/>
                <a:tab pos="457200" algn="l"/>
              </a:tabLst>
            </a:pPr>
            <a:r>
              <a:rPr lang="it-IT" b="1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Art.4 PROCEDURE PER L’ATTIVAZIONE DELL’ASSISTENZA</a:t>
            </a:r>
            <a:endParaRPr lang="it-IT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indent="-228600" algn="ctr" eaLnBrk="0" hangingPunct="0">
              <a:tabLst>
                <a:tab pos="228600" algn="l"/>
                <a:tab pos="457200" algn="l"/>
              </a:tabLst>
            </a:pPr>
            <a:r>
              <a:rPr lang="it-IT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 </a:t>
            </a:r>
            <a:endParaRPr lang="it-IT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indent="-228600" algn="just" eaLnBrk="0" hangingPunct="0">
              <a:tabLst>
                <a:tab pos="228600" algn="l"/>
                <a:tab pos="457200" algn="l"/>
              </a:tabLst>
            </a:pPr>
            <a:r>
              <a:rPr lang="it-IT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1.</a:t>
            </a:r>
            <a:r>
              <a:rPr lang="it-IT">
                <a:solidFill>
                  <a:srgbClr val="000000"/>
                </a:solidFill>
                <a:cs typeface="Times New Roman" pitchFamily="18" charset="0"/>
              </a:rPr>
              <a:t>     </a:t>
            </a:r>
            <a:r>
              <a:rPr lang="it-IT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Il servizio è attivato dal pediatra </a:t>
            </a:r>
            <a:r>
              <a:rPr lang="it-IT" b="1" u="sng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di concerto con il responsabile dell’assistenza sanitaria del Distretto di residenza del paziente</a:t>
            </a:r>
            <a:r>
              <a:rPr lang="it-IT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 anche su segnalazione di:</a:t>
            </a:r>
            <a:endParaRPr lang="it-IT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indent="-228600" algn="just" eaLnBrk="0" hangingPunct="0">
              <a:tabLst>
                <a:tab pos="228600" algn="l"/>
                <a:tab pos="457200" algn="l"/>
              </a:tabLst>
            </a:pPr>
            <a:r>
              <a:rPr lang="it-IT">
                <a:solidFill>
                  <a:srgbClr val="000000"/>
                </a:solidFill>
                <a:latin typeface="Wingdings" pitchFamily="2" charset="2"/>
                <a:cs typeface="Arial" charset="0"/>
              </a:rPr>
              <a:t>ü</a:t>
            </a:r>
            <a:r>
              <a:rPr lang="it-IT">
                <a:solidFill>
                  <a:srgbClr val="000000"/>
                </a:solidFill>
                <a:cs typeface="Times New Roman" pitchFamily="18" charset="0"/>
              </a:rPr>
              <a:t>      </a:t>
            </a:r>
            <a:r>
              <a:rPr lang="it-IT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il responsabile dell’Unità Operativa ospedaliera all’atto della dimissione;</a:t>
            </a:r>
            <a:endParaRPr lang="it-IT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indent="-228600" algn="just" eaLnBrk="0" hangingPunct="0">
              <a:tabLst>
                <a:tab pos="228600" algn="l"/>
                <a:tab pos="457200" algn="l"/>
              </a:tabLst>
            </a:pPr>
            <a:r>
              <a:rPr lang="it-IT">
                <a:solidFill>
                  <a:srgbClr val="000000"/>
                </a:solidFill>
                <a:latin typeface="Wingdings" pitchFamily="2" charset="2"/>
                <a:cs typeface="Arial" charset="0"/>
              </a:rPr>
              <a:t>ü</a:t>
            </a:r>
            <a:r>
              <a:rPr lang="it-IT">
                <a:solidFill>
                  <a:srgbClr val="000000"/>
                </a:solidFill>
                <a:cs typeface="Times New Roman" pitchFamily="18" charset="0"/>
              </a:rPr>
              <a:t>      </a:t>
            </a:r>
            <a:r>
              <a:rPr lang="it-IT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servizi sociali;</a:t>
            </a:r>
            <a:endParaRPr lang="it-IT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indent="-228600" algn="just" eaLnBrk="0" hangingPunct="0">
              <a:tabLst>
                <a:tab pos="228600" algn="l"/>
                <a:tab pos="457200" algn="l"/>
              </a:tabLst>
            </a:pPr>
            <a:r>
              <a:rPr lang="it-IT">
                <a:solidFill>
                  <a:srgbClr val="000000"/>
                </a:solidFill>
                <a:latin typeface="Wingdings" pitchFamily="2" charset="2"/>
                <a:cs typeface="Arial" charset="0"/>
              </a:rPr>
              <a:t>ü</a:t>
            </a:r>
            <a:r>
              <a:rPr lang="it-IT">
                <a:solidFill>
                  <a:srgbClr val="000000"/>
                </a:solidFill>
                <a:cs typeface="Times New Roman" pitchFamily="18" charset="0"/>
              </a:rPr>
              <a:t>      </a:t>
            </a:r>
            <a:r>
              <a:rPr lang="it-IT">
                <a:solidFill>
                  <a:srgbClr val="000000"/>
                </a:solidFill>
                <a:latin typeface="Bookman Old Style" pitchFamily="18" charset="0"/>
                <a:cs typeface="Arial" charset="0"/>
              </a:rPr>
              <a:t>familiari del paziente.</a:t>
            </a:r>
            <a:endParaRPr lang="it-IT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indent="-228600" eaLnBrk="0" hangingPunct="0">
              <a:tabLst>
                <a:tab pos="228600" algn="l"/>
                <a:tab pos="457200" algn="l"/>
              </a:tabLst>
            </a:pPr>
            <a:endParaRPr lang="it-IT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WordArt 3"/>
          <p:cNvSpPr>
            <a:spLocks noChangeArrowheads="1" noChangeShapeType="1" noTextEdit="1"/>
          </p:cNvSpPr>
          <p:nvPr/>
        </p:nvSpPr>
        <p:spPr bwMode="auto">
          <a:xfrm rot="-468918">
            <a:off x="441325" y="1484313"/>
            <a:ext cx="8280400" cy="3525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rgbClr val="FF0000"/>
                    </a:gs>
                  </a:gsLst>
                  <a:lin ang="312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Necessità di passare da</a:t>
            </a:r>
          </a:p>
          <a:p>
            <a:pPr algn="ctr"/>
            <a:r>
              <a:rPr lang="it-IT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rgbClr val="FF0000"/>
                    </a:gs>
                  </a:gsLst>
                  <a:lin ang="312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1) Medicina di attesa</a:t>
            </a:r>
          </a:p>
          <a:p>
            <a:pPr algn="ctr"/>
            <a:r>
              <a:rPr lang="it-IT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rgbClr val="FF0000"/>
                    </a:gs>
                  </a:gsLst>
                  <a:lin ang="312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2) Medicina intercettiva</a:t>
            </a:r>
          </a:p>
          <a:p>
            <a:pPr algn="ctr"/>
            <a:r>
              <a:rPr lang="it-IT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rgbClr val="FF0000"/>
                    </a:gs>
                  </a:gsLst>
                  <a:lin ang="312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3) Medicina attiva</a:t>
            </a:r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 rot="-398084">
            <a:off x="684213" y="2349500"/>
            <a:ext cx="7777162" cy="86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9445" name="Rectangle 5"/>
          <p:cNvSpPr>
            <a:spLocks noChangeArrowheads="1"/>
          </p:cNvSpPr>
          <p:nvPr/>
        </p:nvSpPr>
        <p:spPr bwMode="auto">
          <a:xfrm rot="-398084">
            <a:off x="395288" y="3284538"/>
            <a:ext cx="8497887" cy="86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9446" name="Rectangle 6"/>
          <p:cNvSpPr>
            <a:spLocks noChangeArrowheads="1"/>
          </p:cNvSpPr>
          <p:nvPr/>
        </p:nvSpPr>
        <p:spPr bwMode="auto">
          <a:xfrm rot="-398084">
            <a:off x="900113" y="4292600"/>
            <a:ext cx="7777162" cy="86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6" dur="1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1" dur="1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animBg="1"/>
      <p:bldP spid="189444" grpId="0" animBg="1"/>
      <p:bldP spid="189445" grpId="0" animBg="1"/>
      <p:bldP spid="1894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WordArt 2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645150" cy="11811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it-IT" sz="6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/>
              </a:rPr>
              <a:t>Esigenze irrinunciabili</a:t>
            </a:r>
          </a:p>
        </p:txBody>
      </p:sp>
      <p:sp>
        <p:nvSpPr>
          <p:cNvPr id="25602" name="WordArt 3"/>
          <p:cNvSpPr>
            <a:spLocks noChangeArrowheads="1" noChangeShapeType="1" noTextEdit="1"/>
          </p:cNvSpPr>
          <p:nvPr/>
        </p:nvSpPr>
        <p:spPr bwMode="auto">
          <a:xfrm>
            <a:off x="684213" y="2366963"/>
            <a:ext cx="763270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it-IT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Aziende in competizione</a:t>
            </a:r>
          </a:p>
          <a:p>
            <a:pPr algn="ctr"/>
            <a:endParaRPr lang="it-IT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it-IT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Quasi mercato</a:t>
            </a: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323850" y="1341438"/>
            <a:ext cx="8458200" cy="4770437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it-IT" sz="320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Il “problema” va affrontato a 360 °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it-IT" sz="320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NON è solo del territorio o dell’ospedale ma richiede una</a:t>
            </a:r>
            <a:r>
              <a:rPr lang="it-IT" sz="3200">
                <a:latin typeface="Comic Sans MS" pitchFamily="66" charset="0"/>
                <a:cs typeface="Arial" charset="0"/>
              </a:rPr>
              <a:t> </a:t>
            </a:r>
            <a:r>
              <a:rPr lang="it-IT" sz="3200">
                <a:solidFill>
                  <a:srgbClr val="660033"/>
                </a:solidFill>
                <a:latin typeface="Comic Sans MS" pitchFamily="66" charset="0"/>
                <a:cs typeface="Arial" charset="0"/>
              </a:rPr>
              <a:t>comunicazione e collaborazione</a:t>
            </a:r>
            <a:r>
              <a:rPr lang="it-IT" sz="3200">
                <a:latin typeface="Comic Sans MS" pitchFamily="66" charset="0"/>
                <a:cs typeface="Arial" charset="0"/>
              </a:rPr>
              <a:t> </a:t>
            </a:r>
            <a:r>
              <a:rPr lang="it-IT" sz="320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tra strutture Sanitarie e sociali e tra Enti ed Istituzioni…</a:t>
            </a:r>
            <a:r>
              <a:rPr lang="it-IT" sz="3200">
                <a:latin typeface="Comic Sans MS" pitchFamily="66" charset="0"/>
                <a:cs typeface="Arial" charset="0"/>
              </a:rPr>
              <a:t> </a:t>
            </a:r>
            <a:r>
              <a:rPr lang="it-IT" sz="3200">
                <a:solidFill>
                  <a:srgbClr val="660033"/>
                </a:solidFill>
                <a:latin typeface="Comic Sans MS" pitchFamily="66" charset="0"/>
                <a:cs typeface="Arial" charset="0"/>
              </a:rPr>
              <a:t>cioè continuità dell’assistenza al bambino - cittadino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05800" cy="777875"/>
          </a:xfrm>
        </p:spPr>
        <p:txBody>
          <a:bodyPr/>
          <a:lstStyle/>
          <a:p>
            <a:pPr eaLnBrk="1" hangingPunct="1"/>
            <a:r>
              <a:rPr lang="it-IT" sz="4800" b="1" smtClean="0">
                <a:solidFill>
                  <a:srgbClr val="000099"/>
                </a:solidFill>
                <a:latin typeface="Comic Sans MS" pitchFamily="66" charset="0"/>
              </a:rPr>
              <a:t>Il “paradosso della salute”  ( Barsky)</a:t>
            </a:r>
          </a:p>
        </p:txBody>
      </p:sp>
      <p:graphicFrame>
        <p:nvGraphicFramePr>
          <p:cNvPr id="50179" name="Diagram 3"/>
          <p:cNvGraphicFramePr>
            <a:graphicFrameLocks/>
          </p:cNvGraphicFramePr>
          <p:nvPr>
            <p:ph type="dgm" idx="1"/>
          </p:nvPr>
        </p:nvGraphicFramePr>
        <p:xfrm>
          <a:off x="609600" y="1552575"/>
          <a:ext cx="7924800" cy="5305425"/>
        </p:xfrm>
        <a:graphic>
          <a:graphicData uri="http://schemas.openxmlformats.org/drawingml/2006/compatibility">
            <com:legacyDrawing xmlns:com="http://schemas.openxmlformats.org/drawingml/2006/compatibility" spid="_x0000_s50179"/>
          </a:graphicData>
        </a:graphic>
      </p:graphicFrame>
      <p:sp>
        <p:nvSpPr>
          <p:cNvPr id="2" name="Oval 14"/>
          <p:cNvSpPr>
            <a:spLocks noChangeArrowheads="1"/>
          </p:cNvSpPr>
          <p:nvPr/>
        </p:nvSpPr>
        <p:spPr bwMode="auto">
          <a:xfrm>
            <a:off x="5562600" y="762000"/>
            <a:ext cx="3352800" cy="2514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800" b="1">
                <a:solidFill>
                  <a:srgbClr val="000099"/>
                </a:solidFill>
                <a:latin typeface="Comic Sans MS" pitchFamily="66" charset="0"/>
              </a:rPr>
              <a:t>Offerte</a:t>
            </a:r>
          </a:p>
          <a:p>
            <a:pPr algn="ctr"/>
            <a:r>
              <a:rPr lang="it-IT" sz="1800" b="1">
                <a:solidFill>
                  <a:srgbClr val="000099"/>
                </a:solidFill>
                <a:latin typeface="Comic Sans MS" pitchFamily="66" charset="0"/>
              </a:rPr>
              <a:t>disorganizzate</a:t>
            </a:r>
          </a:p>
          <a:p>
            <a:pPr algn="ctr"/>
            <a:r>
              <a:rPr lang="it-IT" sz="1800" b="1">
                <a:solidFill>
                  <a:srgbClr val="000099"/>
                </a:solidFill>
                <a:latin typeface="Comic Sans MS" pitchFamily="66" charset="0"/>
              </a:rPr>
              <a:t>di prestazioni e </a:t>
            </a:r>
          </a:p>
          <a:p>
            <a:pPr algn="ctr"/>
            <a:r>
              <a:rPr lang="it-IT" sz="1800" b="1">
                <a:solidFill>
                  <a:srgbClr val="000099"/>
                </a:solidFill>
                <a:latin typeface="Comic Sans MS" pitchFamily="66" charset="0"/>
              </a:rPr>
              <a:t>ECCESSO E DUPLICAZIONE </a:t>
            </a:r>
          </a:p>
          <a:p>
            <a:pPr algn="ctr"/>
            <a:r>
              <a:rPr lang="it-IT" sz="1800" b="1">
                <a:solidFill>
                  <a:srgbClr val="000099"/>
                </a:solidFill>
                <a:latin typeface="Comic Sans MS" pitchFamily="66" charset="0"/>
              </a:rPr>
              <a:t>DI PRESTAZIONI</a:t>
            </a:r>
          </a:p>
          <a:p>
            <a:pPr algn="ctr"/>
            <a:endParaRPr lang="it-IT" sz="1800" b="1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6858000" y="3200400"/>
            <a:ext cx="304800" cy="45720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5019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914400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2057400"/>
            <a:ext cx="91313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it-IT" sz="2800" b="1" u="sng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Esempi di continuità assistenziale</a:t>
            </a:r>
            <a:endParaRPr lang="it-IT" sz="2800" b="1" u="sng">
              <a:latin typeface="Comic Sans MS" pitchFamily="66" charset="0"/>
              <a:cs typeface="Times New Roman" pitchFamily="18" charset="0"/>
            </a:endParaRPr>
          </a:p>
          <a:p>
            <a:pPr marL="457200" indent="-457200">
              <a:buFontTx/>
              <a:buAutoNum type="alphaUcParenR"/>
            </a:pPr>
            <a:r>
              <a:rPr lang="it-IT" sz="2800" u="sng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con passaggio diretto di responsabilità da una </a:t>
            </a:r>
          </a:p>
          <a:p>
            <a:pPr marL="457200" indent="-457200"/>
            <a:r>
              <a:rPr lang="it-IT" sz="2800" u="sng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figura professionale ad un’altra</a:t>
            </a:r>
            <a:r>
              <a:rPr lang="it-IT" sz="280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: </a:t>
            </a:r>
            <a:endParaRPr lang="it-IT" sz="2800">
              <a:latin typeface="Comic Sans MS" pitchFamily="66" charset="0"/>
              <a:cs typeface="Times New Roman" pitchFamily="18" charset="0"/>
            </a:endParaRPr>
          </a:p>
          <a:p>
            <a:pPr marL="457200" indent="-457200"/>
            <a:r>
              <a:rPr lang="it-IT" sz="2800">
                <a:solidFill>
                  <a:srgbClr val="000000"/>
                </a:solidFill>
                <a:latin typeface="Comic Sans MS" pitchFamily="66" charset="0"/>
              </a:rPr>
              <a:t>-dalla gravidanza alla nascita (</a:t>
            </a:r>
            <a:r>
              <a:rPr lang="it-IT" sz="2000">
                <a:solidFill>
                  <a:srgbClr val="CC3300"/>
                </a:solidFill>
                <a:latin typeface="Comic Sans MS" pitchFamily="66" charset="0"/>
              </a:rPr>
              <a:t>dall’ostetrico al neonatologo</a:t>
            </a:r>
            <a:r>
              <a:rPr lang="it-IT" sz="2800">
                <a:solidFill>
                  <a:srgbClr val="000000"/>
                </a:solidFill>
                <a:latin typeface="Comic Sans MS" pitchFamily="66" charset="0"/>
              </a:rPr>
              <a:t>)</a:t>
            </a:r>
          </a:p>
          <a:p>
            <a:pPr marL="457200" indent="-457200"/>
            <a:r>
              <a:rPr lang="it-IT" sz="2800">
                <a:solidFill>
                  <a:srgbClr val="000000"/>
                </a:solidFill>
                <a:latin typeface="Comic Sans MS" pitchFamily="66" charset="0"/>
              </a:rPr>
              <a:t>-dalla nascita all’arrivo a casa (</a:t>
            </a:r>
            <a:r>
              <a:rPr lang="it-IT" sz="1800">
                <a:solidFill>
                  <a:srgbClr val="CC3300"/>
                </a:solidFill>
                <a:latin typeface="Comic Sans MS" pitchFamily="66" charset="0"/>
              </a:rPr>
              <a:t>dal neonatologo al pediatra curante</a:t>
            </a:r>
            <a:r>
              <a:rPr lang="it-IT" sz="2800">
                <a:solidFill>
                  <a:srgbClr val="000000"/>
                </a:solidFill>
                <a:latin typeface="Comic Sans MS" pitchFamily="66" charset="0"/>
              </a:rPr>
              <a:t>)</a:t>
            </a:r>
          </a:p>
          <a:p>
            <a:pPr marL="457200" indent="-457200"/>
            <a:r>
              <a:rPr lang="it-IT" sz="2800">
                <a:solidFill>
                  <a:srgbClr val="000000"/>
                </a:solidFill>
                <a:latin typeface="Comic Sans MS" pitchFamily="66" charset="0"/>
              </a:rPr>
              <a:t>-dal </a:t>
            </a:r>
            <a:r>
              <a:rPr lang="it-IT" sz="2800">
                <a:solidFill>
                  <a:srgbClr val="CC3300"/>
                </a:solidFill>
                <a:latin typeface="Comic Sans MS" pitchFamily="66" charset="0"/>
              </a:rPr>
              <a:t>pediatra al medico di medicina generale</a:t>
            </a:r>
          </a:p>
          <a:p>
            <a:pPr marL="457200" indent="-457200"/>
            <a:endParaRPr lang="it-IT" sz="2800">
              <a:latin typeface="Comic Sans MS" pitchFamily="66" charset="0"/>
            </a:endParaRPr>
          </a:p>
        </p:txBody>
      </p:sp>
      <p:pic>
        <p:nvPicPr>
          <p:cNvPr id="54274" name="Picture 3" descr="si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48363"/>
            <a:ext cx="914400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1638</Words>
  <Application>Microsoft PowerPoint</Application>
  <PresentationFormat>Presentazione su schermo (4:3)</PresentationFormat>
  <Paragraphs>299</Paragraphs>
  <Slides>48</Slides>
  <Notes>48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Modello struttura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48</vt:i4>
      </vt:variant>
    </vt:vector>
  </HeadingPairs>
  <TitlesOfParts>
    <vt:vector size="60" baseType="lpstr">
      <vt:lpstr>Times New Roman</vt:lpstr>
      <vt:lpstr>Arial</vt:lpstr>
      <vt:lpstr>Comic Sans MS</vt:lpstr>
      <vt:lpstr>Tahoma</vt:lpstr>
      <vt:lpstr>Symbol</vt:lpstr>
      <vt:lpstr>Biondi</vt:lpstr>
      <vt:lpstr>Bookman Old Style</vt:lpstr>
      <vt:lpstr>Lucida Sans Unicode</vt:lpstr>
      <vt:lpstr>Wingdings</vt:lpstr>
      <vt:lpstr>Struttura predefinita</vt:lpstr>
      <vt:lpstr>Documento</vt:lpstr>
      <vt:lpstr>Foglio di lavoro</vt:lpstr>
      <vt:lpstr>Diapositiva 1</vt:lpstr>
      <vt:lpstr>Diapositiva 2</vt:lpstr>
      <vt:lpstr>Diapositiva 3</vt:lpstr>
      <vt:lpstr>Diapositiva 4</vt:lpstr>
      <vt:lpstr>Diapositiva 5</vt:lpstr>
      <vt:lpstr>Diapositiva 6</vt:lpstr>
      <vt:lpstr>Il “paradosso della salute”  ( Barsky)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 </dc:creator>
  <cp:lastModifiedBy>Alberto Ferrando</cp:lastModifiedBy>
  <cp:revision>29</cp:revision>
  <dcterms:created xsi:type="dcterms:W3CDTF">2006-03-02T07:06:17Z</dcterms:created>
  <dcterms:modified xsi:type="dcterms:W3CDTF">2008-10-18T18:36:21Z</dcterms:modified>
</cp:coreProperties>
</file>