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3" r:id="rId4"/>
  </p:sldMasterIdLst>
  <p:notesMasterIdLst>
    <p:notesMasterId r:id="rId57"/>
  </p:notesMasterIdLst>
  <p:sldIdLst>
    <p:sldId id="426" r:id="rId5"/>
    <p:sldId id="423" r:id="rId6"/>
    <p:sldId id="589" r:id="rId7"/>
    <p:sldId id="529" r:id="rId8"/>
    <p:sldId id="536" r:id="rId9"/>
    <p:sldId id="538" r:id="rId10"/>
    <p:sldId id="535" r:id="rId11"/>
    <p:sldId id="622" r:id="rId12"/>
    <p:sldId id="623" r:id="rId13"/>
    <p:sldId id="635" r:id="rId14"/>
    <p:sldId id="641" r:id="rId15"/>
    <p:sldId id="642" r:id="rId16"/>
    <p:sldId id="643" r:id="rId17"/>
    <p:sldId id="657" r:id="rId18"/>
    <p:sldId id="644" r:id="rId19"/>
    <p:sldId id="647" r:id="rId20"/>
    <p:sldId id="525" r:id="rId21"/>
    <p:sldId id="541" r:id="rId22"/>
    <p:sldId id="542" r:id="rId23"/>
    <p:sldId id="543" r:id="rId24"/>
    <p:sldId id="544" r:id="rId25"/>
    <p:sldId id="613" r:id="rId26"/>
    <p:sldId id="620" r:id="rId27"/>
    <p:sldId id="615" r:id="rId28"/>
    <p:sldId id="711" r:id="rId29"/>
    <p:sldId id="621" r:id="rId30"/>
    <p:sldId id="705" r:id="rId31"/>
    <p:sldId id="706" r:id="rId32"/>
    <p:sldId id="676" r:id="rId33"/>
    <p:sldId id="677" r:id="rId34"/>
    <p:sldId id="675" r:id="rId35"/>
    <p:sldId id="552" r:id="rId36"/>
    <p:sldId id="700" r:id="rId37"/>
    <p:sldId id="712" r:id="rId38"/>
    <p:sldId id="707" r:id="rId39"/>
    <p:sldId id="601" r:id="rId40"/>
    <p:sldId id="602" r:id="rId41"/>
    <p:sldId id="603" r:id="rId42"/>
    <p:sldId id="604" r:id="rId43"/>
    <p:sldId id="588" r:id="rId44"/>
    <p:sldId id="627" r:id="rId45"/>
    <p:sldId id="605" r:id="rId46"/>
    <p:sldId id="624" r:id="rId47"/>
    <p:sldId id="628" r:id="rId48"/>
    <p:sldId id="634" r:id="rId49"/>
    <p:sldId id="630" r:id="rId50"/>
    <p:sldId id="703" r:id="rId51"/>
    <p:sldId id="631" r:id="rId52"/>
    <p:sldId id="632" r:id="rId53"/>
    <p:sldId id="633" r:id="rId54"/>
    <p:sldId id="427" r:id="rId55"/>
    <p:sldId id="429" r:id="rId5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3300"/>
    <a:srgbClr val="006600"/>
    <a:srgbClr val="003300"/>
    <a:srgbClr val="333333"/>
    <a:srgbClr val="B5B5FB"/>
    <a:srgbClr val="A6A6FA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2.xml"/><Relationship Id="rId2" Type="http://schemas.openxmlformats.org/officeDocument/2006/relationships/slide" Target="slides/slide35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it-IT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16EE41D0-E561-47B7-A23C-BADA7FBBBA68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805C0-5F23-4D2A-A604-3DA90B7BB90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E58A-E27F-4855-A89B-4106BEE10F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91B7-EDDB-431D-B8C4-2F4F5995933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C3AE-38E6-4267-BDA9-B4A39E6711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14A8-C5F1-43A8-8414-C712365C9D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175B-758E-451E-9A93-F1304AFA72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903B-1E33-460C-BF49-27AE466E3B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D08D-27CD-4916-92B0-EF79E22F71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3D62-17A5-4C32-B97F-249FDCC957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1F29-635F-4DA0-803F-5BF2B2DCEC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A293-C5D9-46C1-B327-F241AB9282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6C66-787D-4CFB-980E-E394D43457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6412-A430-4409-A26A-EB5015AB94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2F6C-B747-45C3-A4ED-F24D5D60A2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EB70-957D-432A-8CE8-1F5E77A05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Line 2"/>
          <p:cNvSpPr>
            <a:spLocks noChangeShapeType="1"/>
          </p:cNvSpPr>
          <p:nvPr/>
        </p:nvSpPr>
        <p:spPr bwMode="auto">
          <a:xfrm>
            <a:off x="0" y="1708150"/>
            <a:ext cx="914876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2579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258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228600"/>
            <a:ext cx="6627813" cy="152400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325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2133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3258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43258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43258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CA7F1E-B31D-48DD-9029-72997685CE9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C1E96-521C-4027-9998-77C637BCC41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BCE2-4F4D-411C-8FDF-56C9E073177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90DA8-F049-447C-93F1-7353DB2F4F6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A19A2-E7BA-4BAD-A064-588AB4CA225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61FBF-5214-4DD9-A3E9-50FD76FC546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C884-BFD3-44A2-A8C3-0A8C7DFC337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A7AE-E484-4098-9798-E704A2C4576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F054-499B-448D-844E-2AA255D8752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937-B80A-46F4-ACF9-D4E4121E085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3C51-FD85-4D7B-831F-43FFFB2464B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19950" y="609600"/>
            <a:ext cx="1695450" cy="54864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133600" y="609600"/>
            <a:ext cx="4933950" cy="54864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0E88A-A4CC-45D2-A2BC-697A4B4067D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21BF-3C0F-466E-89EB-0F4F92C84E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DD52-BB82-469A-AC9C-2D69490A7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F94C-B8F0-4EEA-B7BD-50A10F95D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E188-5E42-4767-BECC-F6D96CBA06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BA4C-0A21-4A3F-AD2D-C2864CD749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E011-6C09-45BA-B8C1-5F834FBE02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7F96-8B11-4357-B5E0-119DFC0F214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AE1A-8941-4BB1-BE46-771BB8B717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4F66-F146-4AB5-8F32-6B794C36CB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8AED-9FC7-42F4-9252-5550A5F88B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E577-4959-4AD7-B378-F490EAF60A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4B6F-155A-47F8-A436-B3714F08A7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01943-67BF-4A90-A020-906043C7AC0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E993F-3B39-4D54-85D6-5BED9353B9D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62B9A-B543-4F79-8F8B-7C6F6FB1272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162B-E6B3-4B85-ADB0-B8479B25AE2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CA24-D6CA-445E-BDB2-218D45C2A2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it-IT"/>
          </a:p>
        </p:txBody>
      </p:sp>
      <p:sp>
        <p:nvSpPr>
          <p:cNvPr id="544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it-IT"/>
          </a:p>
        </p:txBody>
      </p:sp>
      <p:sp>
        <p:nvSpPr>
          <p:cNvPr id="544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24C4F8D5-A014-4F66-AAD8-99118C404061}" type="slidenum">
              <a:rPr lang="it-IT"/>
              <a:pPr/>
              <a:t>‹N›</a:t>
            </a:fld>
            <a:endParaRPr lang="it-IT"/>
          </a:p>
        </p:txBody>
      </p:sp>
      <p:graphicFrame>
        <p:nvGraphicFramePr>
          <p:cNvPr id="544775" name="Object 7"/>
          <p:cNvGraphicFramePr>
            <a:graphicFrameLocks noChangeAspect="1"/>
          </p:cNvGraphicFramePr>
          <p:nvPr/>
        </p:nvGraphicFramePr>
        <p:xfrm>
          <a:off x="8656638" y="6324600"/>
          <a:ext cx="487362" cy="533400"/>
        </p:xfrm>
        <a:graphic>
          <a:graphicData uri="http://schemas.openxmlformats.org/presentationml/2006/ole">
            <p:oleObj spid="_x0000_s544775" name="Immagine bitmap" r:id="rId14" imgW="1352381" imgH="1609524" progId="Paint.Picture">
              <p:embed/>
            </p:oleObj>
          </a:graphicData>
        </a:graphic>
      </p:graphicFrame>
      <p:graphicFrame>
        <p:nvGraphicFramePr>
          <p:cNvPr id="544776" name="Object 8"/>
          <p:cNvGraphicFramePr>
            <a:graphicFrameLocks noChangeAspect="1"/>
          </p:cNvGraphicFramePr>
          <p:nvPr/>
        </p:nvGraphicFramePr>
        <p:xfrm>
          <a:off x="0" y="6427788"/>
          <a:ext cx="685800" cy="430212"/>
        </p:xfrm>
        <a:graphic>
          <a:graphicData uri="http://schemas.openxmlformats.org/presentationml/2006/ole">
            <p:oleObj spid="_x0000_s544776" name="Immagine bitmap" r:id="rId15" imgW="4371843" imgH="2276370" progId="Paint.Picture">
              <p:embed/>
            </p:oleObj>
          </a:graphicData>
        </a:graphic>
      </p:graphicFrame>
      <p:pic>
        <p:nvPicPr>
          <p:cNvPr id="544777" name="Picture 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47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4783" name="Picture 15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451850" y="0"/>
            <a:ext cx="6921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1C1C1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6633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35AC1595-90FA-41FE-850C-B64C429427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73F4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55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31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6096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31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431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 i="0">
                <a:solidFill>
                  <a:schemeClr val="hlink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431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 i="0">
                <a:solidFill>
                  <a:schemeClr val="hlink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431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 i="0">
                <a:solidFill>
                  <a:schemeClr val="hlink"/>
                </a:solidFill>
                <a:latin typeface="+mn-lt"/>
              </a:defRPr>
            </a:lvl1pPr>
          </a:lstStyle>
          <a:p>
            <a:fld id="{6DAA03E0-04EF-4A91-BFFE-FEA5CA1DED6B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2ECDC61D-275C-4571-85F6-12641FBE80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473F4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us.org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1030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i="0"/>
          </a:p>
        </p:txBody>
      </p:sp>
      <p:graphicFrame>
        <p:nvGraphicFramePr>
          <p:cNvPr id="904195" name="Object 1029"/>
          <p:cNvGraphicFramePr>
            <a:graphicFrameLocks noChangeAspect="1"/>
          </p:cNvGraphicFramePr>
          <p:nvPr/>
        </p:nvGraphicFramePr>
        <p:xfrm>
          <a:off x="1547813" y="476250"/>
          <a:ext cx="6115050" cy="5962650"/>
        </p:xfrm>
        <a:graphic>
          <a:graphicData uri="http://schemas.openxmlformats.org/presentationml/2006/ole">
            <p:oleObj spid="_x0000_s904195" r:id="rId3" imgW="10676190" imgH="10402752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/>
              <a:t>Cosa c’è sotto Sasà e Rea Silvia ?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8280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Intanto, un tappeto di cornetti rossi, ferri di cavallo, quadrifogli e compagnia cantante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E, soprattutto, a me pare che i 2 individui in questione abbiano presentato un episodio di </a:t>
            </a:r>
            <a:r>
              <a:rPr lang="it-IT" b="1">
                <a:solidFill>
                  <a:srgbClr val="663300"/>
                </a:solidFill>
              </a:rPr>
              <a:t>anafilassi cibo-indotta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E delle due l’ una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it-IT"/>
              <a:t>O non è stato riconosciuto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endParaRPr lang="it-IT"/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it-IT">
                <a:solidFill>
                  <a:srgbClr val="663300"/>
                </a:solidFill>
              </a:rPr>
              <a:t>O, se sì, non è stato gestito proprio proprio al meglio</a:t>
            </a:r>
          </a:p>
          <a:p>
            <a:pPr marL="762000" lvl="1" indent="-304800"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La cosa non è rara, stando all’ ottimo lavoro della Commissione Anafilassi della SIAIP, guidata nel 2004-2006 da Mauro Calvani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it-IT"/>
              <a:t>Indagine Conoscitiva sulla Anafilassi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53340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>
                <a:solidFill>
                  <a:srgbClr val="006600"/>
                </a:solidFill>
              </a:rPr>
              <a:t>Diagnosis and  treatment of anaphylaxis</a:t>
            </a:r>
          </a:p>
          <a:p>
            <a:endParaRPr lang="it-IT"/>
          </a:p>
          <a:p>
            <a:r>
              <a:rPr lang="it-IT"/>
              <a:t>About 20% were unrecognised, as were diagnosed correctly only at a later time</a:t>
            </a:r>
          </a:p>
          <a:p>
            <a:endParaRPr lang="it-IT"/>
          </a:p>
          <a:p>
            <a:r>
              <a:rPr lang="it-IT"/>
              <a:t>65/191  (34%) were hospitalized</a:t>
            </a:r>
          </a:p>
          <a:p>
            <a:endParaRPr lang="it-IT"/>
          </a:p>
          <a:p>
            <a:r>
              <a:rPr lang="it-IT"/>
              <a:t>More than half of the episodes were treated in the hospital</a:t>
            </a:r>
          </a:p>
        </p:txBody>
      </p:sp>
      <p:pic>
        <p:nvPicPr>
          <p:cNvPr id="135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7131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it-IT"/>
              <a:t>Indagine Conoscitiva sulla Anafilassi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609600"/>
          </a:xfrm>
        </p:spPr>
        <p:txBody>
          <a:bodyPr/>
          <a:lstStyle/>
          <a:p>
            <a:r>
              <a:rPr lang="it-IT" b="1">
                <a:solidFill>
                  <a:srgbClr val="663300"/>
                </a:solidFill>
              </a:rPr>
              <a:t>Adrenaline</a:t>
            </a:r>
            <a:r>
              <a:rPr lang="it-IT"/>
              <a:t> was administered only in 28/191 (</a:t>
            </a:r>
            <a:r>
              <a:rPr lang="it-IT" b="1">
                <a:solidFill>
                  <a:srgbClr val="663300"/>
                </a:solidFill>
              </a:rPr>
              <a:t>17%</a:t>
            </a:r>
            <a:r>
              <a:rPr lang="it-IT"/>
              <a:t>) of children </a:t>
            </a:r>
          </a:p>
          <a:p>
            <a:endParaRPr lang="it-IT"/>
          </a:p>
        </p:txBody>
      </p:sp>
      <p:pic>
        <p:nvPicPr>
          <p:cNvPr id="135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2590800"/>
            <a:ext cx="29686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it-IT"/>
              <a:t>Indagine Conoscitiva sulla Anafilassi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077200" cy="3048000"/>
          </a:xfrm>
        </p:spPr>
        <p:txBody>
          <a:bodyPr/>
          <a:lstStyle/>
          <a:p>
            <a:r>
              <a:rPr lang="it-IT"/>
              <a:t>Children conducted in Emergency ward … received more frequently adrenaline than the others [25/112 (22.3%) vs 3/53 (5.7%) (p = 0.008)]</a:t>
            </a:r>
          </a:p>
          <a:p>
            <a:endParaRPr lang="it-IT"/>
          </a:p>
          <a:p>
            <a:r>
              <a:rPr lang="it-IT"/>
              <a:t>Children who were admitted had more frequently severe anaphylaxis</a:t>
            </a:r>
          </a:p>
          <a:p>
            <a:endParaRPr lang="it-IT"/>
          </a:p>
          <a:p>
            <a:r>
              <a:rPr lang="it-IT"/>
              <a:t>Adrenaline was more frequently administered in children with severe anaphylaxis  (37.5%)</a:t>
            </a:r>
          </a:p>
        </p:txBody>
      </p:sp>
      <p:pic>
        <p:nvPicPr>
          <p:cNvPr id="136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5525" y="4495800"/>
            <a:ext cx="1768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990600"/>
          </a:xfrm>
        </p:spPr>
        <p:txBody>
          <a:bodyPr/>
          <a:lstStyle/>
          <a:p>
            <a:r>
              <a:rPr lang="it-IT"/>
              <a:t>Tutto il mondo è paese </a:t>
            </a:r>
            <a:endParaRPr lang="it-IT" sz="1800">
              <a:solidFill>
                <a:srgbClr val="006600"/>
              </a:solidFill>
            </a:endParaRP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1600" b="1">
                <a:solidFill>
                  <a:srgbClr val="006600"/>
                </a:solidFill>
              </a:rPr>
              <a:t>Il trattamento australiano</a:t>
            </a:r>
          </a:p>
          <a:p>
            <a:endParaRPr lang="it-IT" sz="1600">
              <a:solidFill>
                <a:srgbClr val="006600"/>
              </a:solidFill>
            </a:endParaRPr>
          </a:p>
          <a:p>
            <a:r>
              <a:rPr lang="it-IT" sz="1600"/>
              <a:t>Pre-hospital treatment</a:t>
            </a:r>
          </a:p>
          <a:p>
            <a:pPr lvl="1"/>
            <a:r>
              <a:rPr lang="it-IT" sz="1400"/>
              <a:t>…  nine patients (15.8%) had been given adrenaline by various routes pre-hospital</a:t>
            </a:r>
          </a:p>
          <a:p>
            <a:endParaRPr lang="it-IT" sz="1600"/>
          </a:p>
          <a:p>
            <a:r>
              <a:rPr lang="it-IT" sz="1600"/>
              <a:t>In-hospital treatment</a:t>
            </a:r>
          </a:p>
          <a:p>
            <a:pPr lvl="1"/>
            <a:r>
              <a:rPr lang="it-IT" sz="1400">
                <a:solidFill>
                  <a:srgbClr val="333333"/>
                </a:solidFill>
              </a:rPr>
              <a:t>In hospital, …  seven (12.3%) adrenaline. … 42 (73.7%) received no adrenaline at any stage</a:t>
            </a:r>
          </a:p>
          <a:p>
            <a:pPr lvl="1"/>
            <a:endParaRPr lang="it-IT" sz="1400">
              <a:solidFill>
                <a:srgbClr val="333333"/>
              </a:solidFill>
            </a:endParaRPr>
          </a:p>
          <a:p>
            <a:r>
              <a:rPr lang="it-IT" sz="2000" b="1">
                <a:solidFill>
                  <a:srgbClr val="663300"/>
                </a:solidFill>
              </a:rPr>
              <a:t>Overall, among patients with severe anaphylaxis, 11 (39.3%) received adrenaline and 17 (60.7%) none</a:t>
            </a:r>
          </a:p>
          <a:p>
            <a:pPr lvl="1"/>
            <a:r>
              <a:rPr lang="it-IT" sz="1400">
                <a:solidFill>
                  <a:srgbClr val="333333"/>
                </a:solidFill>
              </a:rPr>
              <a:t>No reported adverse events such as severe headache or cardiac dysrhythmias occurred in any of the 15 children receiving adrenaline for anaphylaxis</a:t>
            </a:r>
          </a:p>
          <a:p>
            <a:pPr lvl="1"/>
            <a:endParaRPr lang="it-IT" sz="1400">
              <a:solidFill>
                <a:srgbClr val="333333"/>
              </a:solidFill>
            </a:endParaRPr>
          </a:p>
          <a:p>
            <a:pPr lvl="1" algn="r">
              <a:buFontTx/>
              <a:buNone/>
            </a:pPr>
            <a:r>
              <a:rPr lang="it-IT" sz="1400" i="1">
                <a:solidFill>
                  <a:srgbClr val="663300"/>
                </a:solidFill>
              </a:rPr>
              <a:t>Braganza et al, ADC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it-IT"/>
              <a:t>Indagine Conoscitiva sulla Anafilassi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800600"/>
          </a:xfrm>
        </p:spPr>
        <p:txBody>
          <a:bodyPr/>
          <a:lstStyle/>
          <a:p>
            <a:r>
              <a:rPr lang="it-IT"/>
              <a:t>Antihistamines and steroids are frequently used without adrenaline, even if </a:t>
            </a:r>
            <a:r>
              <a:rPr lang="it-IT" b="1">
                <a:solidFill>
                  <a:srgbClr val="663300"/>
                </a:solidFill>
              </a:rPr>
              <a:t>it is well known that they both do no act fast enough  nor are able to contrast  all cardiovascular or respiratory symptom</a:t>
            </a:r>
          </a:p>
          <a:p>
            <a:endParaRPr lang="it-IT"/>
          </a:p>
          <a:p>
            <a:r>
              <a:rPr lang="it-IT" b="1">
                <a:solidFill>
                  <a:srgbClr val="663300"/>
                </a:solidFill>
              </a:rPr>
              <a:t>Anaphylaxis goes often unrecognised and above all under-treated in children</a:t>
            </a:r>
            <a:r>
              <a:rPr lang="it-IT"/>
              <a:t>, independently from the diagnostic criteria</a:t>
            </a:r>
          </a:p>
          <a:p>
            <a:endParaRPr lang="it-IT"/>
          </a:p>
          <a:p>
            <a:r>
              <a:rPr lang="it-IT"/>
              <a:t>There is a need of </a:t>
            </a:r>
            <a:r>
              <a:rPr lang="it-IT" b="1">
                <a:solidFill>
                  <a:srgbClr val="663300"/>
                </a:solidFill>
              </a:rPr>
              <a:t>ameliorate the knowledge of anaphylaxis</a:t>
            </a:r>
            <a:r>
              <a:rPr lang="it-IT"/>
              <a:t> by parents and physicians in order to obtain a better diagnosis and treatment</a:t>
            </a:r>
          </a:p>
        </p:txBody>
      </p:sp>
      <p:pic>
        <p:nvPicPr>
          <p:cNvPr id="136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3988" y="5029200"/>
            <a:ext cx="13700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763000" cy="1143000"/>
          </a:xfrm>
        </p:spPr>
        <p:txBody>
          <a:bodyPr/>
          <a:lstStyle/>
          <a:p>
            <a:r>
              <a:rPr lang="it-IT"/>
              <a:t>Ameliorate the knowledge of anaphylaxis 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it-IT"/>
              <a:t>Senza avere grosse pretese</a:t>
            </a:r>
          </a:p>
          <a:p>
            <a:endParaRPr lang="it-IT"/>
          </a:p>
          <a:p>
            <a:r>
              <a:rPr lang="it-IT"/>
              <a:t>Ripasseremo adesso “The Essentials”</a:t>
            </a:r>
          </a:p>
          <a:p>
            <a:pPr lvl="1"/>
            <a:r>
              <a:rPr lang="it-IT"/>
              <a:t>Con l’ occhio all’ urgenza/emergenza</a:t>
            </a:r>
          </a:p>
          <a:p>
            <a:pPr lvl="1"/>
            <a:endParaRPr lang="it-IT"/>
          </a:p>
          <a:p>
            <a:r>
              <a:rPr lang="it-IT"/>
              <a:t>Per chi vorrà approfondire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it-IT"/>
              <a:t>C’è l’ imbarazzo della scelta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71600"/>
            <a:ext cx="8642350" cy="5153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1400"/>
              <a:t>Indicazioni alla prescrizione e somministrazione dell’adrenalina nel bambino affetto da anaﬁlassi</a:t>
            </a:r>
          </a:p>
          <a:p>
            <a:pPr lvl="1">
              <a:lnSpc>
                <a:spcPct val="90000"/>
              </a:lnSpc>
            </a:pPr>
            <a:r>
              <a:rPr lang="it-IT" sz="1200"/>
              <a:t>a cura della Commissione Allergie Alimentari, Anaﬁlassi e Dermatite Atopica della SIAIP, RIAP 3-2005</a:t>
            </a:r>
          </a:p>
          <a:p>
            <a:pPr lvl="1">
              <a:lnSpc>
                <a:spcPct val="90000"/>
              </a:lnSpc>
            </a:pPr>
            <a:endParaRPr lang="it-IT" sz="1200"/>
          </a:p>
          <a:p>
            <a:pPr>
              <a:lnSpc>
                <a:spcPct val="90000"/>
              </a:lnSpc>
            </a:pPr>
            <a:r>
              <a:rPr lang="en-US" sz="1400"/>
              <a:t>Second Symposium on the Definition and Management of Anaphylaxis: Summary Report—Second National Institute of Allergy and Infectious Disease/Food Allergy and Anaphylaxis Network Symposium</a:t>
            </a:r>
          </a:p>
          <a:p>
            <a:pPr lvl="1">
              <a:lnSpc>
                <a:spcPct val="90000"/>
              </a:lnSpc>
            </a:pPr>
            <a:r>
              <a:rPr lang="it-IT" sz="1200"/>
              <a:t>Sampson et al, Annals of Emergency Medicine 2006</a:t>
            </a:r>
          </a:p>
          <a:p>
            <a:pPr lvl="1">
              <a:lnSpc>
                <a:spcPct val="90000"/>
              </a:lnSpc>
            </a:pPr>
            <a:endParaRPr lang="it-IT" sz="1200"/>
          </a:p>
          <a:p>
            <a:pPr>
              <a:lnSpc>
                <a:spcPct val="90000"/>
              </a:lnSpc>
            </a:pPr>
            <a:r>
              <a:rPr lang="en-US" sz="1400"/>
              <a:t>The management of anaphylaxis in childhood: position paper of the European academy of allergology and clinical immunology</a:t>
            </a:r>
          </a:p>
          <a:p>
            <a:pPr lvl="1">
              <a:lnSpc>
                <a:spcPct val="90000"/>
              </a:lnSpc>
            </a:pPr>
            <a:r>
              <a:rPr lang="it-IT" sz="1200"/>
              <a:t>Muraro et al, Allergy 2007</a:t>
            </a:r>
          </a:p>
          <a:p>
            <a:pPr lvl="1">
              <a:lnSpc>
                <a:spcPct val="90000"/>
              </a:lnSpc>
            </a:pPr>
            <a:endParaRPr lang="it-IT" sz="1400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663300"/>
                </a:solidFill>
              </a:rPr>
              <a:t>Emergency treatment of anaphylactic reactions. Guidelines for healthcare providers</a:t>
            </a:r>
          </a:p>
          <a:p>
            <a:pPr lvl="1">
              <a:lnSpc>
                <a:spcPct val="90000"/>
              </a:lnSpc>
            </a:pPr>
            <a:r>
              <a:rPr lang="en-US" sz="1200" b="1">
                <a:solidFill>
                  <a:srgbClr val="663300"/>
                </a:solidFill>
              </a:rPr>
              <a:t>Working Group of the Resuscitation Council (UK). January </a:t>
            </a:r>
            <a:r>
              <a:rPr lang="en-US" b="1">
                <a:solidFill>
                  <a:srgbClr val="663300"/>
                </a:solidFill>
              </a:rPr>
              <a:t>2008</a:t>
            </a:r>
            <a:r>
              <a:rPr lang="en-US" sz="1200" b="1">
                <a:solidFill>
                  <a:srgbClr val="663300"/>
                </a:solidFill>
              </a:rPr>
              <a:t>, </a:t>
            </a:r>
            <a:r>
              <a:rPr lang="it-IT" sz="1200" b="1">
                <a:solidFill>
                  <a:srgbClr val="663300"/>
                </a:solidFill>
                <a:hlinkClick r:id="rId2"/>
              </a:rPr>
              <a:t>www.resus.org.uk</a:t>
            </a:r>
            <a:endParaRPr lang="it-IT" sz="1200" b="1">
              <a:solidFill>
                <a:srgbClr val="663300"/>
              </a:solidFill>
            </a:endParaRPr>
          </a:p>
          <a:p>
            <a:pPr lvl="1">
              <a:lnSpc>
                <a:spcPct val="90000"/>
              </a:lnSpc>
            </a:pPr>
            <a:endParaRPr lang="it-IT" sz="1200"/>
          </a:p>
          <a:p>
            <a:pPr>
              <a:lnSpc>
                <a:spcPct val="90000"/>
              </a:lnSpc>
            </a:pPr>
            <a:r>
              <a:rPr lang="it-IT" sz="1400"/>
              <a:t>Position paper. Epinephrine: the drug of choice for anaphylaxis. A statement of the World Allergy Organization</a:t>
            </a:r>
          </a:p>
          <a:p>
            <a:pPr lvl="1">
              <a:lnSpc>
                <a:spcPct val="90000"/>
              </a:lnSpc>
            </a:pPr>
            <a:r>
              <a:rPr lang="it-IT" sz="1200"/>
              <a:t>Kemp et al, Allergy </a:t>
            </a:r>
            <a:r>
              <a:rPr lang="it-IT" b="1"/>
              <a:t>2008</a:t>
            </a:r>
          </a:p>
          <a:p>
            <a:pPr lvl="1">
              <a:lnSpc>
                <a:spcPct val="90000"/>
              </a:lnSpc>
            </a:pPr>
            <a:endParaRPr lang="it-IT" sz="1200"/>
          </a:p>
          <a:p>
            <a:pPr>
              <a:lnSpc>
                <a:spcPct val="90000"/>
              </a:lnSpc>
            </a:pPr>
            <a:r>
              <a:rPr lang="it-IT" sz="1400"/>
              <a:t>The Diagnosis and Management of Anaphylaxis Practice Parameter: </a:t>
            </a:r>
            <a:r>
              <a:rPr lang="it-IT" sz="1600" b="1"/>
              <a:t>2008</a:t>
            </a:r>
            <a:r>
              <a:rPr lang="it-IT" sz="1400"/>
              <a:t> Update – Draft del 19/8/08</a:t>
            </a:r>
          </a:p>
          <a:p>
            <a:pPr lvl="1">
              <a:lnSpc>
                <a:spcPct val="90000"/>
              </a:lnSpc>
            </a:pPr>
            <a:r>
              <a:rPr lang="it-IT" sz="1200"/>
              <a:t>Lieberman et al, ACAAI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3733800" cy="5334000"/>
          </a:xfrm>
        </p:spPr>
        <p:txBody>
          <a:bodyPr/>
          <a:lstStyle/>
          <a:p>
            <a:pPr algn="l"/>
            <a:r>
              <a:rPr lang="it-IT" sz="1800" b="1">
                <a:solidFill>
                  <a:srgbClr val="006600"/>
                </a:solidFill>
              </a:rPr>
              <a:t>Cosa è definibile Anafilassi</a:t>
            </a:r>
            <a:r>
              <a:rPr lang="it-IT" sz="1800">
                <a:solidFill>
                  <a:srgbClr val="003366"/>
                </a:solidFill>
              </a:rPr>
              <a:t/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/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 i="1">
                <a:solidFill>
                  <a:srgbClr val="333333"/>
                </a:solidFill>
              </a:rPr>
              <a:t>Il particolare chiave sta nel fatto che almeno </a:t>
            </a:r>
            <a:r>
              <a:rPr lang="it-IT" sz="1800" i="1" u="sng">
                <a:solidFill>
                  <a:srgbClr val="333333"/>
                </a:solidFill>
              </a:rPr>
              <a:t>due organi devono essere coinvolti</a:t>
            </a:r>
            <a:br>
              <a:rPr lang="it-IT" sz="1800" i="1" u="sng">
                <a:solidFill>
                  <a:srgbClr val="333333"/>
                </a:solidFill>
              </a:rPr>
            </a:br>
            <a:r>
              <a:rPr lang="it-IT" sz="2400" i="1">
                <a:solidFill>
                  <a:srgbClr val="333333"/>
                </a:solidFill>
              </a:rPr>
              <a:t/>
            </a:r>
            <a:br>
              <a:rPr lang="it-IT" sz="2400" i="1">
                <a:solidFill>
                  <a:srgbClr val="333333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>Da notare la presenza della distinzione in gradi di severità:</a:t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>	lieve</a:t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>	moderata</a:t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>	grave</a:t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/>
            </a:r>
            <a:br>
              <a:rPr lang="it-IT" sz="1800">
                <a:solidFill>
                  <a:srgbClr val="003366"/>
                </a:solidFill>
              </a:rPr>
            </a:br>
            <a:r>
              <a:rPr lang="it-IT" sz="1800">
                <a:solidFill>
                  <a:srgbClr val="003366"/>
                </a:solidFill>
              </a:rPr>
              <a:t>	</a:t>
            </a:r>
            <a:r>
              <a:rPr lang="it-IT" sz="1200">
                <a:solidFill>
                  <a:srgbClr val="663300"/>
                </a:solidFill>
              </a:rPr>
              <a:t>a cura della Commissione 	Allergie Alimentari, Anaﬁlassi e 	Dermatite Atopica della SIAIP, 	RIAP 3-2005 (adattato da 	Sampson </a:t>
            </a:r>
            <a:r>
              <a:rPr lang="it-IT" sz="1200" b="1" u="sng">
                <a:solidFill>
                  <a:srgbClr val="663300"/>
                </a:solidFill>
              </a:rPr>
              <a:t>2003</a:t>
            </a:r>
            <a:r>
              <a:rPr lang="it-IT" sz="1200">
                <a:solidFill>
                  <a:srgbClr val="663300"/>
                </a:solidFill>
              </a:rPr>
              <a:t>)</a:t>
            </a:r>
            <a:r>
              <a:rPr lang="it-IT" sz="1200" i="1">
                <a:solidFill>
                  <a:srgbClr val="333333"/>
                </a:solidFill>
              </a:rPr>
              <a:t/>
            </a:r>
            <a:br>
              <a:rPr lang="it-IT" sz="1200" i="1">
                <a:solidFill>
                  <a:srgbClr val="333333"/>
                </a:solidFill>
              </a:rPr>
            </a:br>
            <a:endParaRPr lang="it-IT" sz="1200" i="1">
              <a:solidFill>
                <a:srgbClr val="333333"/>
              </a:solidFill>
            </a:endParaRPr>
          </a:p>
        </p:txBody>
      </p:sp>
      <p:pic>
        <p:nvPicPr>
          <p:cNvPr id="1222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2660" name="Oval 4"/>
          <p:cNvSpPr>
            <a:spLocks noChangeArrowheads="1"/>
          </p:cNvSpPr>
          <p:nvPr/>
        </p:nvSpPr>
        <p:spPr bwMode="auto">
          <a:xfrm>
            <a:off x="3886200" y="1066800"/>
            <a:ext cx="3352800" cy="16002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CC0000"/>
                </a:solidFill>
              </a:rPr>
              <a:t>Come eravamo</a:t>
            </a:r>
          </a:p>
        </p:txBody>
      </p:sp>
      <p:sp>
        <p:nvSpPr>
          <p:cNvPr id="1222662" name="Text Box 6"/>
          <p:cNvSpPr txBox="1">
            <a:spLocks noChangeArrowheads="1"/>
          </p:cNvSpPr>
          <p:nvPr/>
        </p:nvSpPr>
        <p:spPr bwMode="auto">
          <a:xfrm>
            <a:off x="0" y="6096000"/>
            <a:ext cx="1066800" cy="782638"/>
          </a:xfrm>
          <a:prstGeom prst="rect">
            <a:avLst/>
          </a:prstGeom>
          <a:solidFill>
            <a:srgbClr val="C0C0C0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>
                <a:solidFill>
                  <a:srgbClr val="CC3300"/>
                </a:solidFill>
              </a:rPr>
              <a:t>Etci’ ! Ehm</a:t>
            </a:r>
            <a:r>
              <a:rPr lang="it-IT" b="1">
                <a:solidFill>
                  <a:srgbClr val="CC3300"/>
                </a:solidFill>
              </a:rPr>
              <a:t>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1905000" cy="2362200"/>
          </a:xfrm>
        </p:spPr>
        <p:txBody>
          <a:bodyPr/>
          <a:lstStyle/>
          <a:p>
            <a:pPr algn="l"/>
            <a:r>
              <a:rPr lang="it-IT" sz="1800">
                <a:solidFill>
                  <a:srgbClr val="003366"/>
                </a:solidFill>
              </a:rPr>
              <a:t>Criteri clinici NIAID e FAAD per la diagnosi di Anafilassi</a:t>
            </a:r>
            <a:r>
              <a:rPr lang="it-IT" sz="1800"/>
              <a:t> </a:t>
            </a:r>
            <a:br>
              <a:rPr lang="it-IT" sz="1800"/>
            </a:br>
            <a:r>
              <a:rPr lang="it-IT" sz="1800"/>
              <a:t/>
            </a:r>
            <a:br>
              <a:rPr lang="it-IT" sz="1800"/>
            </a:br>
            <a:r>
              <a:rPr lang="it-IT" sz="1400">
                <a:solidFill>
                  <a:srgbClr val="333333"/>
                </a:solidFill>
              </a:rPr>
              <a:t>Adattata da Sampson et al, </a:t>
            </a:r>
            <a:r>
              <a:rPr lang="it-IT" sz="1400" b="1" u="sng">
                <a:solidFill>
                  <a:srgbClr val="333333"/>
                </a:solidFill>
              </a:rPr>
              <a:t>2006</a:t>
            </a:r>
          </a:p>
        </p:txBody>
      </p:sp>
      <p:graphicFrame>
        <p:nvGraphicFramePr>
          <p:cNvPr id="1223683" name="Object 3"/>
          <p:cNvGraphicFramePr>
            <a:graphicFrameLocks noChangeAspect="1"/>
          </p:cNvGraphicFramePr>
          <p:nvPr/>
        </p:nvGraphicFramePr>
        <p:xfrm>
          <a:off x="2133600" y="228600"/>
          <a:ext cx="7010400" cy="6629400"/>
        </p:xfrm>
        <a:graphic>
          <a:graphicData uri="http://schemas.openxmlformats.org/presentationml/2006/ole">
            <p:oleObj spid="_x0000_s1223683" name="Documento" r:id="rId3" imgW="6270120" imgH="5930280" progId="Word.Document.8">
              <p:embed/>
            </p:oleObj>
          </a:graphicData>
        </a:graphic>
      </p:graphicFrame>
      <p:sp>
        <p:nvSpPr>
          <p:cNvPr id="1223684" name="Rectangle 4"/>
          <p:cNvSpPr>
            <a:spLocks noChangeArrowheads="1"/>
          </p:cNvSpPr>
          <p:nvPr/>
        </p:nvSpPr>
        <p:spPr bwMode="auto">
          <a:xfrm>
            <a:off x="2051050" y="188913"/>
            <a:ext cx="6192838" cy="2303462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23685" name="AutoShape 5"/>
          <p:cNvSpPr>
            <a:spLocks noChangeArrowheads="1"/>
          </p:cNvSpPr>
          <p:nvPr/>
        </p:nvSpPr>
        <p:spPr bwMode="auto">
          <a:xfrm>
            <a:off x="7848600" y="914400"/>
            <a:ext cx="1066800" cy="685800"/>
          </a:xfrm>
          <a:prstGeom prst="wedgeEllipseCallout">
            <a:avLst>
              <a:gd name="adj1" fmla="val -106694"/>
              <a:gd name="adj2" fmla="val 10648"/>
            </a:avLst>
          </a:prstGeom>
          <a:solidFill>
            <a:srgbClr val="FFFF99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b="1">
                <a:solidFill>
                  <a:srgbClr val="333333"/>
                </a:solidFill>
              </a:rPr>
              <a:t>Sasà</a:t>
            </a:r>
          </a:p>
        </p:txBody>
      </p:sp>
      <p:sp>
        <p:nvSpPr>
          <p:cNvPr id="1223687" name="AutoShape 7"/>
          <p:cNvSpPr>
            <a:spLocks noChangeArrowheads="1"/>
          </p:cNvSpPr>
          <p:nvPr/>
        </p:nvSpPr>
        <p:spPr bwMode="auto">
          <a:xfrm>
            <a:off x="228600" y="4191000"/>
            <a:ext cx="1371600" cy="990600"/>
          </a:xfrm>
          <a:prstGeom prst="wedgeRoundRectCallout">
            <a:avLst>
              <a:gd name="adj1" fmla="val 133912"/>
              <a:gd name="adj2" fmla="val -62181"/>
              <a:gd name="adj3" fmla="val 16667"/>
            </a:avLst>
          </a:prstGeom>
          <a:solidFill>
            <a:srgbClr val="3366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Rea Silvia</a:t>
            </a:r>
          </a:p>
        </p:txBody>
      </p:sp>
      <p:sp>
        <p:nvSpPr>
          <p:cNvPr id="1223688" name="Text Box 8"/>
          <p:cNvSpPr txBox="1">
            <a:spLocks noChangeArrowheads="1"/>
          </p:cNvSpPr>
          <p:nvPr/>
        </p:nvSpPr>
        <p:spPr bwMode="auto">
          <a:xfrm>
            <a:off x="0" y="990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CC0000"/>
                </a:solidFill>
              </a:rPr>
              <a:t>Come siamo ?</a:t>
            </a:r>
          </a:p>
        </p:txBody>
      </p:sp>
      <p:sp>
        <p:nvSpPr>
          <p:cNvPr id="1223689" name="Text Box 9"/>
          <p:cNvSpPr txBox="1">
            <a:spLocks noChangeArrowheads="1"/>
          </p:cNvSpPr>
          <p:nvPr/>
        </p:nvSpPr>
        <p:spPr bwMode="auto">
          <a:xfrm>
            <a:off x="0" y="5984875"/>
            <a:ext cx="1447800" cy="873125"/>
          </a:xfrm>
          <a:prstGeom prst="rect">
            <a:avLst/>
          </a:prstGeom>
          <a:solidFill>
            <a:srgbClr val="C0C0C0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CC3300"/>
                </a:solidFill>
              </a:rPr>
              <a:t>Etci’ ! Ehm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063" y="1196975"/>
            <a:ext cx="4527550" cy="3022600"/>
          </a:xfrm>
        </p:spPr>
        <p:txBody>
          <a:bodyPr/>
          <a:lstStyle/>
          <a:p>
            <a:r>
              <a:rPr lang="it-IT"/>
              <a:t>E’ un’ emergenza, ma cosa c’è sotto …</a:t>
            </a:r>
            <a:r>
              <a:rPr lang="it-IT" sz="2000"/>
              <a:t/>
            </a:r>
            <a:br>
              <a:rPr lang="it-IT" sz="2000"/>
            </a:br>
            <a:r>
              <a:rPr lang="it-IT"/>
              <a:t/>
            </a:r>
            <a:br>
              <a:rPr lang="it-IT"/>
            </a:br>
            <a:r>
              <a:rPr lang="it-IT" b="1">
                <a:solidFill>
                  <a:srgbClr val="003366"/>
                </a:solidFill>
              </a:rPr>
              <a:t>Reazioni allergiche</a:t>
            </a:r>
            <a:endParaRPr lang="it-IT" sz="5400" b="1">
              <a:solidFill>
                <a:srgbClr val="003366"/>
              </a:solidFill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4724400"/>
            <a:ext cx="4572000" cy="696913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3200" b="1" i="1">
                <a:solidFill>
                  <a:srgbClr val="333333"/>
                </a:solidFill>
                <a:latin typeface="Times New Roman" pitchFamily="18" charset="0"/>
              </a:rPr>
              <a:t>Stefano Miceli Sopo</a:t>
            </a:r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2590800" y="1752600"/>
            <a:ext cx="1981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458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40957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/>
              <a:t>Secondo il </a:t>
            </a:r>
            <a:br>
              <a:rPr lang="it-IT"/>
            </a:br>
            <a:r>
              <a:rPr lang="it-IT"/>
              <a:t>Simposio Statunitense Secondo - 1 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it-IT"/>
              <a:t>Oltre a quanto contenuto nella tabella, troviamo, in questo eccellente documento, e fin dal suo inizio, altre descrizioni dell’ Anafilassi</a:t>
            </a:r>
          </a:p>
          <a:p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“ … è una reazione allergica sistemica </a:t>
            </a:r>
            <a:r>
              <a:rPr lang="it-IT" b="1">
                <a:solidFill>
                  <a:srgbClr val="333333"/>
                </a:solidFill>
              </a:rPr>
              <a:t>grave</a:t>
            </a:r>
            <a:r>
              <a:rPr lang="it-IT">
                <a:solidFill>
                  <a:srgbClr val="333333"/>
                </a:solidFill>
              </a:rPr>
              <a:t>, potenzialmente </a:t>
            </a:r>
            <a:r>
              <a:rPr lang="it-IT" b="1">
                <a:solidFill>
                  <a:srgbClr val="333333"/>
                </a:solidFill>
              </a:rPr>
              <a:t>fatale</a:t>
            </a:r>
            <a:r>
              <a:rPr lang="it-IT">
                <a:solidFill>
                  <a:srgbClr val="333333"/>
                </a:solidFill>
              </a:rPr>
              <a:t>, che accade improvvisamente dopo il contatto con una sostanza in grado di provocare allergia”</a:t>
            </a:r>
          </a:p>
          <a:p>
            <a:endParaRPr lang="it-IT">
              <a:solidFill>
                <a:srgbClr val="333333"/>
              </a:solidFill>
            </a:endParaRPr>
          </a:p>
          <a:p>
            <a:r>
              <a:rPr lang="it-IT"/>
              <a:t>Gli autori poi aggiungono, virgolettando la frase per darle maggior forza</a:t>
            </a:r>
          </a:p>
          <a:p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“L’ Anafilassi è una reazione allergica </a:t>
            </a:r>
            <a:r>
              <a:rPr lang="it-IT" b="1">
                <a:solidFill>
                  <a:srgbClr val="333333"/>
                </a:solidFill>
              </a:rPr>
              <a:t>seria</a:t>
            </a:r>
            <a:r>
              <a:rPr lang="it-IT">
                <a:solidFill>
                  <a:srgbClr val="333333"/>
                </a:solidFill>
              </a:rPr>
              <a:t> con un inizio rapido e che può provocare la </a:t>
            </a:r>
            <a:r>
              <a:rPr lang="it-IT" b="1">
                <a:solidFill>
                  <a:srgbClr val="333333"/>
                </a:solidFill>
              </a:rPr>
              <a:t>morte</a:t>
            </a:r>
            <a:r>
              <a:rPr lang="it-IT">
                <a:solidFill>
                  <a:srgbClr val="333333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/>
              <a:t>Secondo il </a:t>
            </a:r>
            <a:br>
              <a:rPr lang="it-IT"/>
            </a:br>
            <a:r>
              <a:rPr lang="it-IT"/>
              <a:t>Simposio Statunitense Secondo - 2 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r>
              <a:rPr lang="it-IT"/>
              <a:t>Leggendo il documento si ha sempre l’ impressione di avere a che fare con qualcosa di importante, si respira l’ emergenza</a:t>
            </a:r>
          </a:p>
          <a:p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Ad esempio, viene suggerito che: “Quando un paziente rientra in uno dei 3 criteri indicati (n.d.r.: vedi tabella 1) per diagnosticare l’ anafilassi, </a:t>
            </a:r>
            <a:r>
              <a:rPr lang="it-IT" sz="1800" b="1">
                <a:solidFill>
                  <a:srgbClr val="663300"/>
                </a:solidFill>
              </a:rPr>
              <a:t>deve immediatamente ricevere l’ adrenalina</a:t>
            </a:r>
            <a:r>
              <a:rPr lang="it-IT">
                <a:solidFill>
                  <a:srgbClr val="333333"/>
                </a:solidFill>
              </a:rPr>
              <a:t>”</a:t>
            </a:r>
          </a:p>
          <a:p>
            <a:endParaRPr lang="it-IT">
              <a:solidFill>
                <a:srgbClr val="333333"/>
              </a:solidFill>
            </a:endParaRPr>
          </a:p>
          <a:p>
            <a:r>
              <a:rPr lang="it-IT"/>
              <a:t>Non c’è traccia di “lievità” o “moderatezza” in questo Secondo Simposio, Hugh Sampson ha incenerito la sua precedente classificazione del 2003, ammirevole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r>
              <a:rPr lang="it-IT" sz="2800"/>
              <a:t>Ecco cosa fare con un po’ più di dettagli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33400"/>
          </a:xfrm>
        </p:spPr>
        <p:txBody>
          <a:bodyPr/>
          <a:lstStyle/>
          <a:p>
            <a:r>
              <a:rPr lang="it-IT"/>
              <a:t>Da Calvani et al. Anafilassi in pediatria. Springer-Verlag 2007</a:t>
            </a:r>
          </a:p>
        </p:txBody>
      </p:sp>
      <p:pic>
        <p:nvPicPr>
          <p:cNvPr id="13168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69342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64575" cy="1328738"/>
          </a:xfrm>
        </p:spPr>
        <p:txBody>
          <a:bodyPr/>
          <a:lstStyle/>
          <a:p>
            <a:r>
              <a:rPr lang="it-IT" sz="2800"/>
              <a:t>Dosaggio, via e sede di somministrazione</a:t>
            </a:r>
            <a:br>
              <a:rPr lang="it-IT" sz="2800"/>
            </a:br>
            <a:r>
              <a:rPr lang="it-IT" sz="2800"/>
              <a:t>dell’ adrenalina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648200"/>
          </a:xfrm>
        </p:spPr>
        <p:txBody>
          <a:bodyPr/>
          <a:lstStyle/>
          <a:p>
            <a:r>
              <a:rPr lang="it-IT" sz="1600"/>
              <a:t>L’adrenalina deve essere praticata alla </a:t>
            </a:r>
            <a:r>
              <a:rPr lang="it-IT" sz="1600" b="1"/>
              <a:t>diluizione 1:1000</a:t>
            </a:r>
          </a:p>
          <a:p>
            <a:endParaRPr lang="it-IT" sz="1600">
              <a:solidFill>
                <a:srgbClr val="663300"/>
              </a:solidFill>
            </a:endParaRPr>
          </a:p>
          <a:p>
            <a:r>
              <a:rPr lang="it-IT" sz="1600" b="1">
                <a:solidFill>
                  <a:srgbClr val="663300"/>
                </a:solidFill>
              </a:rPr>
              <a:t>La via intramuscolare</a:t>
            </a:r>
            <a:r>
              <a:rPr lang="it-IT" sz="1600">
                <a:solidFill>
                  <a:srgbClr val="663300"/>
                </a:solidFill>
              </a:rPr>
              <a:t> è nettamente da preferire a quella sottocutanea per gli alti livelli plasmatici riscontrabili dopo l’infusione</a:t>
            </a:r>
          </a:p>
          <a:p>
            <a:endParaRPr lang="it-IT" sz="1600"/>
          </a:p>
          <a:p>
            <a:r>
              <a:rPr lang="it-IT" sz="1600"/>
              <a:t>Il </a:t>
            </a:r>
            <a:r>
              <a:rPr lang="it-IT" sz="1600" b="1"/>
              <a:t>vasto laterale della coscia</a:t>
            </a:r>
            <a:r>
              <a:rPr lang="it-IT" sz="1600"/>
              <a:t> è la sede elettiva di somministrazione</a:t>
            </a:r>
          </a:p>
          <a:p>
            <a:endParaRPr lang="it-IT" sz="1600">
              <a:solidFill>
                <a:srgbClr val="663300"/>
              </a:solidFill>
            </a:endParaRPr>
          </a:p>
          <a:p>
            <a:r>
              <a:rPr lang="it-IT" sz="1600">
                <a:solidFill>
                  <a:srgbClr val="663300"/>
                </a:solidFill>
              </a:rPr>
              <a:t>Il dosaggio in tutte le età pediatriche è di </a:t>
            </a:r>
            <a:r>
              <a:rPr lang="it-IT" sz="1600" b="1">
                <a:solidFill>
                  <a:srgbClr val="663300"/>
                </a:solidFill>
              </a:rPr>
              <a:t>0,01ml (= mg)/kg dose</a:t>
            </a:r>
            <a:r>
              <a:rPr lang="it-IT" sz="1600">
                <a:solidFill>
                  <a:srgbClr val="663300"/>
                </a:solidFill>
              </a:rPr>
              <a:t>, fino ad un massimo di 0,5 mg</a:t>
            </a:r>
          </a:p>
          <a:p>
            <a:endParaRPr lang="it-IT" sz="1600"/>
          </a:p>
          <a:p>
            <a:r>
              <a:rPr lang="it-IT" sz="1600"/>
              <a:t>L’iniezione </a:t>
            </a:r>
            <a:r>
              <a:rPr lang="it-IT" sz="1600" b="1"/>
              <a:t>può essere ripetuta</a:t>
            </a:r>
            <a:r>
              <a:rPr lang="it-IT" sz="1600"/>
              <a:t> ogni 10-15 minuti per 2-3 volte in caso di persistenza o recidiva della sintomatologia</a:t>
            </a:r>
          </a:p>
          <a:p>
            <a:endParaRPr lang="it-IT" sz="1600">
              <a:solidFill>
                <a:srgbClr val="663300"/>
              </a:solidFill>
            </a:endParaRPr>
          </a:p>
          <a:p>
            <a:r>
              <a:rPr lang="it-IT" sz="1600">
                <a:solidFill>
                  <a:srgbClr val="663300"/>
                </a:solidFill>
              </a:rPr>
              <a:t>L’infusione endovenosa è praticabile in caso di ipotensione grave alla diluizione dell’1:10.000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Nel dubbio, tenere presente che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r>
              <a:rPr lang="it-IT" sz="1400" b="1">
                <a:solidFill>
                  <a:srgbClr val="663300"/>
                </a:solidFill>
              </a:rPr>
              <a:t>Non ci sono controindicazioni all’impiego dell’adrenalina in un bambino con una reazione allergica pericolosa per la vita</a:t>
            </a:r>
          </a:p>
          <a:p>
            <a:endParaRPr lang="it-IT" sz="1400">
              <a:solidFill>
                <a:srgbClr val="333333"/>
              </a:solidFill>
            </a:endParaRPr>
          </a:p>
          <a:p>
            <a:r>
              <a:rPr lang="it-IT" sz="1400" b="1">
                <a:solidFill>
                  <a:srgbClr val="663300"/>
                </a:solidFill>
              </a:rPr>
              <a:t>Il ritardo nella somministrazione è uno dei fattori che ricorre più frequentemente nei casi mortali di anafilassi</a:t>
            </a:r>
          </a:p>
          <a:p>
            <a:endParaRPr lang="it-IT" sz="1400">
              <a:solidFill>
                <a:srgbClr val="333333"/>
              </a:solidFill>
            </a:endParaRPr>
          </a:p>
          <a:p>
            <a:r>
              <a:rPr lang="it-IT" sz="1400">
                <a:solidFill>
                  <a:srgbClr val="333333"/>
                </a:solidFill>
              </a:rPr>
              <a:t>Più rapido è l’esordio dei sintomi in seguito all’ingestione dell’alimento, maggiore è la possibilità che si verifichino reazioni gravi </a:t>
            </a:r>
          </a:p>
          <a:p>
            <a:endParaRPr lang="it-IT" sz="1400"/>
          </a:p>
          <a:p>
            <a:r>
              <a:rPr lang="it-IT" sz="1400"/>
              <a:t>La puntura di insetto è più frequentemente causa di anafilassi rapidamente grave e non sempre le reazioni gravi sono precedute da segni clinici di allarme</a:t>
            </a:r>
          </a:p>
          <a:p>
            <a:endParaRPr lang="it-IT" sz="1400">
              <a:solidFill>
                <a:srgbClr val="333333"/>
              </a:solidFill>
            </a:endParaRPr>
          </a:p>
          <a:p>
            <a:r>
              <a:rPr lang="it-IT" sz="1400">
                <a:solidFill>
                  <a:srgbClr val="333333"/>
                </a:solidFill>
              </a:rPr>
              <a:t>Il tempo (mediana) che intercorre dall’assunzione dell’alimento all’arresto cardiaco è di 30 minuti</a:t>
            </a:r>
          </a:p>
          <a:p>
            <a:endParaRPr lang="it-IT" sz="1400"/>
          </a:p>
          <a:p>
            <a:r>
              <a:rPr lang="it-IT" sz="1400">
                <a:solidFill>
                  <a:srgbClr val="333333"/>
                </a:solidFill>
              </a:rPr>
              <a:t>Con il passare del tempo le reazioni allergiche possono diventare più severe; le manifestazioni cutanee, per quanto estese (orticaria e angioedema), non sono predittive di anafilassi grave</a:t>
            </a:r>
          </a:p>
          <a:p>
            <a:endParaRPr lang="it-IT" sz="1400"/>
          </a:p>
          <a:p>
            <a:r>
              <a:rPr lang="it-IT" sz="1400"/>
              <a:t>L’età adolescenziale è un fattore di rischio per la mortalità per anafilassi da ogni causa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it-IT"/>
              <a:t>Osservazione clinica</a:t>
            </a:r>
            <a:br>
              <a:rPr lang="it-IT"/>
            </a:br>
            <a:r>
              <a:rPr lang="it-IT"/>
              <a:t> </a:t>
            </a:r>
            <a:r>
              <a:rPr lang="it-IT" sz="1800">
                <a:solidFill>
                  <a:srgbClr val="006600"/>
                </a:solidFill>
              </a:rPr>
              <a:t>(dalle LG EAACI 2007)</a:t>
            </a:r>
          </a:p>
        </p:txBody>
      </p:sp>
      <p:sp>
        <p:nvSpPr>
          <p:cNvPr id="145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4038600"/>
          </a:xfrm>
        </p:spPr>
        <p:txBody>
          <a:bodyPr/>
          <a:lstStyle/>
          <a:p>
            <a:r>
              <a:rPr lang="it-IT"/>
              <a:t>Children with </a:t>
            </a:r>
            <a:r>
              <a:rPr lang="it-IT" b="1">
                <a:solidFill>
                  <a:srgbClr val="663300"/>
                </a:solidFill>
              </a:rPr>
              <a:t>respiratory symptoms or signs</a:t>
            </a:r>
            <a:r>
              <a:rPr lang="it-IT"/>
              <a:t> should be observed for </a:t>
            </a:r>
            <a:r>
              <a:rPr lang="it-IT" b="1">
                <a:solidFill>
                  <a:srgbClr val="663300"/>
                </a:solidFill>
              </a:rPr>
              <a:t>at least 6-8 hours</a:t>
            </a:r>
            <a:r>
              <a:rPr lang="it-IT"/>
              <a:t> in hospital prior to discharge</a:t>
            </a:r>
          </a:p>
          <a:p>
            <a:endParaRPr lang="it-IT"/>
          </a:p>
          <a:p>
            <a:r>
              <a:rPr lang="it-IT">
                <a:solidFill>
                  <a:srgbClr val="333333"/>
                </a:solidFill>
              </a:rPr>
              <a:t>Those presenting with anaphylactic reactions with </a:t>
            </a:r>
            <a:r>
              <a:rPr lang="it-IT" b="1">
                <a:solidFill>
                  <a:srgbClr val="663300"/>
                </a:solidFill>
              </a:rPr>
              <a:t>hypotension or</a:t>
            </a:r>
            <a:r>
              <a:rPr lang="it-IT" b="1">
                <a:solidFill>
                  <a:srgbClr val="333333"/>
                </a:solidFill>
              </a:rPr>
              <a:t> </a:t>
            </a:r>
            <a:r>
              <a:rPr lang="it-IT" b="1">
                <a:solidFill>
                  <a:srgbClr val="663300"/>
                </a:solidFill>
              </a:rPr>
              <a:t>collapse</a:t>
            </a:r>
            <a:r>
              <a:rPr lang="it-IT">
                <a:solidFill>
                  <a:srgbClr val="333333"/>
                </a:solidFill>
              </a:rPr>
              <a:t> should be observed for </a:t>
            </a:r>
            <a:r>
              <a:rPr lang="it-IT" b="1">
                <a:solidFill>
                  <a:srgbClr val="663300"/>
                </a:solidFill>
              </a:rPr>
              <a:t>at least 24 hours</a:t>
            </a:r>
            <a:r>
              <a:rPr lang="it-IT">
                <a:solidFill>
                  <a:srgbClr val="333333"/>
                </a:solidFill>
              </a:rPr>
              <a:t> in a high dependency area or intensive care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303213"/>
            <a:ext cx="6781800" cy="1058862"/>
          </a:xfrm>
        </p:spPr>
        <p:txBody>
          <a:bodyPr/>
          <a:lstStyle/>
          <a:p>
            <a:r>
              <a:rPr lang="it-IT" sz="3600">
                <a:solidFill>
                  <a:srgbClr val="FFFF00"/>
                </a:solidFill>
              </a:rPr>
              <a:t>Possibili cause del mancato impiego di adrenalina nella anafilassi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1313" y="2054225"/>
            <a:ext cx="60960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>
                <a:solidFill>
                  <a:srgbClr val="FFFF00"/>
                </a:solidFill>
              </a:rPr>
              <a:t>Mancata diagnosi di anafilassi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/>
              <a:t>Spontaneo miglioramento di un episodio precedente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/>
              <a:t>Interpretazione dell’episodio come lieve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/>
              <a:t>Fiducia nella efficacia degli antistaminici, cortsonici, beta-2 inalatori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/>
              <a:t>Paura degli aghi o delle iniezioni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/>
              <a:t>Non disponibilità della adrenalina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>
                <a:solidFill>
                  <a:srgbClr val="FF33CC"/>
                </a:solidFill>
              </a:rPr>
              <a:t>Paura degli effetti collaterali della adrenalina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ü"/>
            </a:pPr>
            <a:r>
              <a:rPr lang="it-IT" sz="2400"/>
              <a:t>Paura della diagnosi di anafilassi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938" y="703263"/>
            <a:ext cx="6781800" cy="1017587"/>
          </a:xfrm>
        </p:spPr>
        <p:txBody>
          <a:bodyPr/>
          <a:lstStyle/>
          <a:p>
            <a:r>
              <a:rPr lang="it-IT"/>
              <a:t>Paura della adrenalina?</a:t>
            </a:r>
          </a:p>
        </p:txBody>
      </p:sp>
      <p:sp>
        <p:nvSpPr>
          <p:cNvPr id="1434627" name="Text Box 3"/>
          <p:cNvSpPr txBox="1">
            <a:spLocks noChangeArrowheads="1"/>
          </p:cNvSpPr>
          <p:nvPr/>
        </p:nvSpPr>
        <p:spPr bwMode="auto">
          <a:xfrm>
            <a:off x="1112838" y="3459163"/>
            <a:ext cx="6873875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1" lang="it-IT" sz="3600" i="0">
                <a:solidFill>
                  <a:srgbClr val="FF00FF"/>
                </a:solidFill>
              </a:rPr>
              <a:t>Se somministrata con la giusta modalità, alle giusta dose, con le giuste indicazioni </a:t>
            </a:r>
          </a:p>
        </p:txBody>
      </p:sp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4197350" y="2214563"/>
            <a:ext cx="857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it-IT" sz="3600" i="0">
                <a:solidFill>
                  <a:srgbClr val="FFFF00"/>
                </a:solidFill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/>
              <a:t>Alla Dimissione</a:t>
            </a:r>
            <a:br>
              <a:rPr lang="it-IT"/>
            </a:br>
            <a:r>
              <a:rPr lang="it-IT"/>
              <a:t> </a:t>
            </a:r>
            <a:r>
              <a:rPr lang="it-IT" sz="1800">
                <a:solidFill>
                  <a:srgbClr val="006600"/>
                </a:solidFill>
              </a:rPr>
              <a:t>(dalle LG EAACI 2007)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648200"/>
          </a:xfrm>
        </p:spPr>
        <p:txBody>
          <a:bodyPr/>
          <a:lstStyle/>
          <a:p>
            <a:r>
              <a:rPr lang="it-IT"/>
              <a:t>Prescrivere l’ autoiniettore di adrenalina e spiegare quando va praticata</a:t>
            </a:r>
          </a:p>
          <a:p>
            <a:pPr lvl="1"/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Fornire un Piano di Azione Scritto da consegnare anche alle comunità frequentate (scuola, chiesa, …)</a:t>
            </a:r>
          </a:p>
          <a:p>
            <a:pPr lvl="1"/>
            <a:endParaRPr lang="it-IT">
              <a:solidFill>
                <a:srgbClr val="333333"/>
              </a:solidFill>
            </a:endParaRPr>
          </a:p>
          <a:p>
            <a:pPr lvl="1"/>
            <a:r>
              <a:rPr lang="it-IT"/>
              <a:t>Informare la scuola della possibilità che accadano reazioni anafilattiche e delle opportune misure da prendere</a:t>
            </a:r>
          </a:p>
          <a:p>
            <a:pPr lvl="1"/>
            <a:endParaRPr lang="it-IT"/>
          </a:p>
          <a:p>
            <a:pPr lvl="1"/>
            <a:r>
              <a:rPr lang="it-IT"/>
              <a:t>Informare il medico curante</a:t>
            </a:r>
          </a:p>
          <a:p>
            <a:pPr lvl="1"/>
            <a:endParaRPr lang="it-IT"/>
          </a:p>
          <a:p>
            <a:r>
              <a:rPr lang="it-IT"/>
              <a:t>Prescrivere antistaminici e cortisone per via orale per 3 giorni</a:t>
            </a:r>
          </a:p>
          <a:p>
            <a:endParaRPr lang="it-IT"/>
          </a:p>
          <a:p>
            <a:r>
              <a:rPr lang="it-IT"/>
              <a:t>Programmare una visita allergologica in tempi brevi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A me piace sorprendere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it-IT"/>
              <a:t>E’ il mio unico difetto, me lo perdonerete</a:t>
            </a:r>
          </a:p>
          <a:p>
            <a:endParaRPr lang="it-IT"/>
          </a:p>
          <a:p>
            <a:r>
              <a:rPr lang="it-IT"/>
              <a:t>Mi sono reso conto che, con questo argomento, sorprendere non sarà affatto facile</a:t>
            </a:r>
          </a:p>
          <a:p>
            <a:pPr lvl="1"/>
            <a:r>
              <a:rPr lang="it-IT"/>
              <a:t>Per esempio non c’è nessuno studio randomizzato da analizzare acutamente e di cui sovvertire il messaggio ufficiale </a:t>
            </a:r>
            <a:r>
              <a:rPr lang="it-IT">
                <a:sym typeface="Wingdings" pitchFamily="2" charset="2"/>
              </a:rPr>
              <a:t></a:t>
            </a:r>
            <a:endParaRPr lang="it-IT"/>
          </a:p>
          <a:p>
            <a:pPr lvl="1"/>
            <a:r>
              <a:rPr lang="it-IT">
                <a:solidFill>
                  <a:srgbClr val="663300"/>
                </a:solidFill>
              </a:rPr>
              <a:t>Ci si basa su serie di casi e sarà difficile che le cose cambino in tempi brevi</a:t>
            </a:r>
          </a:p>
          <a:p>
            <a:pPr lvl="1"/>
            <a:endParaRPr lang="it-IT">
              <a:solidFill>
                <a:srgbClr val="663300"/>
              </a:solidFill>
            </a:endParaRPr>
          </a:p>
          <a:p>
            <a:r>
              <a:rPr lang="it-IT"/>
              <a:t>Ma almeno un paio di elementi di riflessione, in una precisa direzione, spero di riuscire a darveli</a:t>
            </a:r>
          </a:p>
          <a:p>
            <a:pPr lvl="1"/>
            <a:r>
              <a:rPr lang="it-IT"/>
              <a:t>Cominciamo con Sasà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3581400" cy="838200"/>
          </a:xfrm>
        </p:spPr>
        <p:txBody>
          <a:bodyPr/>
          <a:lstStyle/>
          <a:p>
            <a:r>
              <a:rPr lang="it-IT"/>
              <a:t>Gli Action Plan</a:t>
            </a:r>
          </a:p>
        </p:txBody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2971800" cy="3657600"/>
          </a:xfrm>
        </p:spPr>
        <p:txBody>
          <a:bodyPr/>
          <a:lstStyle/>
          <a:p>
            <a:r>
              <a:rPr lang="it-IT"/>
              <a:t>Quello della Commissione AAADA della SIAIP del 2005</a:t>
            </a:r>
          </a:p>
          <a:p>
            <a:endParaRPr lang="it-IT"/>
          </a:p>
          <a:p>
            <a:r>
              <a:rPr lang="it-IT">
                <a:solidFill>
                  <a:srgbClr val="333333"/>
                </a:solidFill>
              </a:rPr>
              <a:t>Con la distinzione in lieve, moderata e grave</a:t>
            </a:r>
          </a:p>
        </p:txBody>
      </p:sp>
      <p:pic>
        <p:nvPicPr>
          <p:cNvPr id="139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63" y="0"/>
            <a:ext cx="520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733800" cy="1066800"/>
          </a:xfrm>
        </p:spPr>
        <p:txBody>
          <a:bodyPr/>
          <a:lstStyle/>
          <a:p>
            <a:r>
              <a:rPr lang="it-IT"/>
              <a:t>L’ ASCIA non perdona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3581400" cy="3810000"/>
          </a:xfrm>
        </p:spPr>
        <p:txBody>
          <a:bodyPr/>
          <a:lstStyle/>
          <a:p>
            <a:r>
              <a:rPr lang="it-IT"/>
              <a:t>L’ Anafilassi è “grave”</a:t>
            </a:r>
          </a:p>
          <a:p>
            <a:endParaRPr lang="it-IT"/>
          </a:p>
          <a:p>
            <a:r>
              <a:rPr lang="it-IT">
                <a:solidFill>
                  <a:srgbClr val="333333"/>
                </a:solidFill>
              </a:rPr>
              <a:t>E se anche avessi dei dubbi</a:t>
            </a:r>
          </a:p>
          <a:p>
            <a:endParaRPr lang="it-IT">
              <a:solidFill>
                <a:srgbClr val="333333"/>
              </a:solidFill>
            </a:endParaRPr>
          </a:p>
          <a:p>
            <a:pPr algn="ctr">
              <a:buFontTx/>
              <a:buNone/>
            </a:pPr>
            <a:r>
              <a:rPr lang="it-IT" sz="3200" b="1">
                <a:solidFill>
                  <a:srgbClr val="006600"/>
                </a:solidFill>
              </a:rPr>
              <a:t>USA L’ EpiPen</a:t>
            </a:r>
          </a:p>
          <a:p>
            <a:pPr algn="ctr">
              <a:buFontTx/>
              <a:buNone/>
            </a:pPr>
            <a:r>
              <a:rPr lang="it-IT" b="1">
                <a:solidFill>
                  <a:srgbClr val="663300"/>
                </a:solidFill>
              </a:rPr>
              <a:t>In Italia Fast Jekt</a:t>
            </a:r>
          </a:p>
        </p:txBody>
      </p:sp>
      <p:pic>
        <p:nvPicPr>
          <p:cNvPr id="13936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75" y="0"/>
            <a:ext cx="483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3669" name="Oval 5"/>
          <p:cNvSpPr>
            <a:spLocks noChangeArrowheads="1"/>
          </p:cNvSpPr>
          <p:nvPr/>
        </p:nvSpPr>
        <p:spPr bwMode="auto">
          <a:xfrm>
            <a:off x="5867400" y="5638800"/>
            <a:ext cx="2590800" cy="609600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it-IT"/>
              <a:t>Punti Fermi e Virgole Mosse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10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000" b="1"/>
              <a:t>PUNTI FERMI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b="1"/>
          </a:p>
          <a:p>
            <a:pPr>
              <a:lnSpc>
                <a:spcPct val="90000"/>
              </a:lnSpc>
            </a:pPr>
            <a:r>
              <a:rPr lang="it-IT"/>
              <a:t>Riconosci l’ Anafilassi secondo la definizione di Sampson 2006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Pratica l’ adrenalina per via i.m. senza pensarci due volte e anche se hai qualche dubbio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Dopo, riprendi a respirare</a:t>
            </a:r>
          </a:p>
          <a:p>
            <a:pPr lvl="1">
              <a:lnSpc>
                <a:spcPct val="90000"/>
              </a:lnSpc>
            </a:pPr>
            <a:endParaRPr lang="it-IT"/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it-IT" sz="2000" b="1"/>
              <a:t>VIRGOLE MOSSE</a:t>
            </a:r>
          </a:p>
          <a:p>
            <a:pPr lvl="1" algn="ctr">
              <a:lnSpc>
                <a:spcPct val="90000"/>
              </a:lnSpc>
              <a:buFontTx/>
              <a:buNone/>
            </a:pPr>
            <a:endParaRPr lang="it-IT" sz="1800"/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333333"/>
                </a:solidFill>
              </a:rPr>
              <a:t>Efficacia di antistaminici, cortisone, adrenalina per via inalatoria</a:t>
            </a:r>
          </a:p>
          <a:p>
            <a:pPr>
              <a:lnSpc>
                <a:spcPct val="90000"/>
              </a:lnSpc>
            </a:pPr>
            <a:endParaRPr lang="it-IT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333333"/>
                </a:solidFill>
              </a:rPr>
              <a:t>A chi prescrivere l’ adrenalina autoiniettabile</a:t>
            </a:r>
          </a:p>
          <a:p>
            <a:pPr>
              <a:lnSpc>
                <a:spcPct val="90000"/>
              </a:lnSpc>
            </a:pPr>
            <a:endParaRPr lang="it-IT">
              <a:solidFill>
                <a:srgbClr val="333333"/>
              </a:solidFill>
            </a:endParaRPr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333333"/>
                </a:solidFill>
              </a:rPr>
              <a:t>In quali condizioni dire di usare l’ autoiniettore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Solo se c’è tempo</a:t>
            </a:r>
          </a:p>
        </p:txBody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it-IT"/>
              <a:t>Un cenno all’ altra emergenza allergologica</a:t>
            </a:r>
          </a:p>
          <a:p>
            <a:endParaRPr lang="it-IT"/>
          </a:p>
          <a:p>
            <a:pPr lvl="1"/>
            <a:r>
              <a:rPr lang="it-IT"/>
              <a:t>Che non è l’ Asma acuto</a:t>
            </a:r>
          </a:p>
          <a:p>
            <a:endParaRPr lang="it-IT"/>
          </a:p>
          <a:p>
            <a:r>
              <a:rPr lang="it-IT"/>
              <a:t>Se il tempo non c’è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it-IT" sz="4000">
                <a:solidFill>
                  <a:srgbClr val="003366"/>
                </a:solidFill>
              </a:rPr>
              <a:t>Però !</a:t>
            </a:r>
          </a:p>
        </p:txBody>
      </p:sp>
      <p:pic>
        <p:nvPicPr>
          <p:cNvPr id="1477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68413"/>
            <a:ext cx="436245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685800"/>
          </a:xfrm>
        </p:spPr>
        <p:txBody>
          <a:bodyPr/>
          <a:lstStyle/>
          <a:p>
            <a:r>
              <a:rPr lang="it-IT" sz="2800"/>
              <a:t>PROMEMORIA ROMANI </a:t>
            </a:r>
          </a:p>
        </p:txBody>
      </p:sp>
      <p:pic>
        <p:nvPicPr>
          <p:cNvPr id="1439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2833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9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3875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it-IT"/>
              <a:t>Antilia - 1</a:t>
            </a: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it-IT"/>
              <a:t>All’età di 9 mesi dopo circa 1-2 ore dalla prima ingestione di uovo (un cucchiaino di uovo sodo), Antilia ha presentato vomito ripetuto</a:t>
            </a:r>
          </a:p>
          <a:p>
            <a:pPr lvl="1"/>
            <a:r>
              <a:rPr lang="it-IT"/>
              <a:t>Prima di questo episodio la bimba non aveva mai assunto le proteine dell’uovo neanche in piccolissime quantità (biscotti, etc)</a:t>
            </a:r>
          </a:p>
          <a:p>
            <a:endParaRPr lang="it-IT"/>
          </a:p>
          <a:p>
            <a:r>
              <a:rPr lang="it-IT"/>
              <a:t>Dopo circa un mese e mezzo è stato eseguito un secondo tentativo offrendo ad Antilia un cucchiaino di uovo cotto</a:t>
            </a:r>
          </a:p>
          <a:p>
            <a:endParaRPr lang="it-IT"/>
          </a:p>
          <a:p>
            <a:r>
              <a:rPr lang="it-IT"/>
              <a:t>In questa occasione è comparso, </a:t>
            </a:r>
            <a:r>
              <a:rPr lang="it-IT" b="1">
                <a:solidFill>
                  <a:srgbClr val="663300"/>
                </a:solidFill>
              </a:rPr>
              <a:t>vomito ripetuto</a:t>
            </a:r>
            <a:r>
              <a:rPr lang="it-IT"/>
              <a:t> ed incoercibile che ha condotto la bimba al ricovero per </a:t>
            </a:r>
            <a:r>
              <a:rPr lang="it-IT" b="1">
                <a:solidFill>
                  <a:srgbClr val="663300"/>
                </a:solidFill>
              </a:rPr>
              <a:t>disidratazione</a:t>
            </a:r>
          </a:p>
          <a:p>
            <a:pPr lvl="1"/>
            <a:r>
              <a:rPr lang="it-IT"/>
              <a:t>Alla dimissione veniva consigliata una dieta priva di uovo, pollo, tacchino, pesce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it-IT"/>
              <a:t>Antilia - 2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>
                <a:solidFill>
                  <a:srgbClr val="006600"/>
                </a:solidFill>
              </a:rPr>
              <a:t>PRICK TEST</a:t>
            </a:r>
          </a:p>
          <a:p>
            <a:endParaRPr lang="it-IT"/>
          </a:p>
          <a:p>
            <a:r>
              <a:rPr lang="it-IT"/>
              <a:t>Miscela di albume e tuorlo di uovo di gallina crudi = negativo</a:t>
            </a:r>
          </a:p>
          <a:p>
            <a:r>
              <a:rPr lang="it-IT">
                <a:solidFill>
                  <a:srgbClr val="663300"/>
                </a:solidFill>
              </a:rPr>
              <a:t>Albume di uovo di gallina cotto = negativo</a:t>
            </a:r>
          </a:p>
          <a:p>
            <a:r>
              <a:rPr lang="it-IT"/>
              <a:t>Tuorlo di uovo di gallina cotto = negativo</a:t>
            </a:r>
          </a:p>
          <a:p>
            <a:r>
              <a:rPr lang="it-IT">
                <a:solidFill>
                  <a:srgbClr val="663300"/>
                </a:solidFill>
              </a:rPr>
              <a:t>Albume di uovo di gallina (estratto commerciale) = negativo</a:t>
            </a:r>
          </a:p>
          <a:p>
            <a:r>
              <a:rPr lang="it-IT"/>
              <a:t>Tuorlo di uovo di gallina (estratto commerciale) = negativo</a:t>
            </a:r>
          </a:p>
          <a:p>
            <a:r>
              <a:rPr lang="it-IT">
                <a:solidFill>
                  <a:srgbClr val="663300"/>
                </a:solidFill>
              </a:rPr>
              <a:t>Controllo negativo = negativo</a:t>
            </a:r>
          </a:p>
          <a:p>
            <a:r>
              <a:rPr lang="it-IT"/>
              <a:t>Istamina = positivo (diametro del pomfo = 5 mm)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Antilia - 3</a:t>
            </a:r>
          </a:p>
        </p:txBody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it-IT" b="1">
                <a:solidFill>
                  <a:srgbClr val="006600"/>
                </a:solidFill>
              </a:rPr>
              <a:t>LE DECISIONI DELL’ APAL </a:t>
            </a:r>
          </a:p>
          <a:p>
            <a:pPr algn="ctr">
              <a:buFontTx/>
              <a:buNone/>
            </a:pPr>
            <a:r>
              <a:rPr lang="it-IT" sz="1400">
                <a:solidFill>
                  <a:srgbClr val="663300"/>
                </a:solidFill>
              </a:rPr>
              <a:t>(www.apalweb.it)</a:t>
            </a:r>
          </a:p>
          <a:p>
            <a:endParaRPr lang="it-IT" sz="1400">
              <a:solidFill>
                <a:srgbClr val="663300"/>
              </a:solidFill>
            </a:endParaRPr>
          </a:p>
          <a:p>
            <a:endParaRPr lang="it-IT"/>
          </a:p>
          <a:p>
            <a:r>
              <a:rPr lang="it-IT"/>
              <a:t>Facciamo il TPO ? </a:t>
            </a:r>
            <a:r>
              <a:rPr lang="it-IT" b="1"/>
              <a:t>72%</a:t>
            </a:r>
          </a:p>
          <a:p>
            <a:endParaRPr lang="it-IT" b="1"/>
          </a:p>
          <a:p>
            <a:r>
              <a:rPr lang="it-IT">
                <a:solidFill>
                  <a:srgbClr val="333333"/>
                </a:solidFill>
              </a:rPr>
              <a:t>Consentiamo una libera reintroduzione a domicilio ? </a:t>
            </a:r>
            <a:r>
              <a:rPr lang="it-IT" b="1">
                <a:solidFill>
                  <a:srgbClr val="333333"/>
                </a:solidFill>
              </a:rPr>
              <a:t>5%</a:t>
            </a:r>
          </a:p>
          <a:p>
            <a:endParaRPr lang="it-IT"/>
          </a:p>
          <a:p>
            <a:r>
              <a:rPr lang="it-IT"/>
              <a:t>Continuiamo la dieta ? </a:t>
            </a:r>
            <a:r>
              <a:rPr lang="it-IT" b="1"/>
              <a:t>23%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Antilia - 4</a:t>
            </a: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Dopo 2 mesi viene effettuato un TPO con uovo crudo di gallina. I </a:t>
            </a:r>
            <a:r>
              <a:rPr lang="it-IT" b="1">
                <a:solidFill>
                  <a:srgbClr val="663300"/>
                </a:solidFill>
              </a:rPr>
              <a:t>prick test</a:t>
            </a:r>
            <a:r>
              <a:rPr lang="it-IT"/>
              <a:t>, ripetuti, sono risultati nuovamente </a:t>
            </a:r>
            <a:r>
              <a:rPr lang="it-IT" b="1">
                <a:solidFill>
                  <a:srgbClr val="663300"/>
                </a:solidFill>
              </a:rPr>
              <a:t>negativi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663300"/>
                </a:solidFill>
              </a:rPr>
              <a:t>A circa 1 ora</a:t>
            </a:r>
            <a:r>
              <a:rPr lang="it-IT"/>
              <a:t> dal termine dell’ ingestione per intero dell’ uovo (e a due ore dall’ inizio), Antilia </a:t>
            </a:r>
            <a:r>
              <a:rPr lang="it-IT" b="1">
                <a:solidFill>
                  <a:srgbClr val="663300"/>
                </a:solidFill>
              </a:rPr>
              <a:t>vomita</a:t>
            </a:r>
            <a:r>
              <a:rPr lang="it-IT"/>
              <a:t> ripetutamente, presenta </a:t>
            </a:r>
            <a:r>
              <a:rPr lang="it-IT" b="1">
                <a:solidFill>
                  <a:srgbClr val="663300"/>
                </a:solidFill>
              </a:rPr>
              <a:t>pallore</a:t>
            </a:r>
            <a:r>
              <a:rPr lang="it-IT"/>
              <a:t> del volto e </a:t>
            </a:r>
            <a:r>
              <a:rPr lang="it-IT" b="1">
                <a:solidFill>
                  <a:srgbClr val="663300"/>
                </a:solidFill>
              </a:rPr>
              <a:t>profonda iporeattività</a:t>
            </a:r>
            <a:r>
              <a:rPr lang="it-IT"/>
              <a:t> </a:t>
            </a:r>
          </a:p>
          <a:p>
            <a:pPr lvl="1">
              <a:lnSpc>
                <a:spcPct val="90000"/>
              </a:lnSpc>
            </a:pPr>
            <a:r>
              <a:rPr lang="it-IT"/>
              <a:t>pressione arteriosa = 100/67 mmHg, frequenza cardiaca = 120 battiti/minuto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La bambina si riprende dopo fluidoterapia e.v. e adrenalina i.m.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Il TPO viene dichiarato positivo e confermato il sospetto diagnostico di </a:t>
            </a:r>
            <a:r>
              <a:rPr lang="it-IT" b="1">
                <a:solidFill>
                  <a:srgbClr val="663300"/>
                </a:solidFill>
              </a:rPr>
              <a:t>Enterocolite Allergica</a:t>
            </a:r>
            <a:r>
              <a:rPr lang="it-IT"/>
              <a:t> da uovo di gallina, emesso in occasione della visita ambulatoriale</a:t>
            </a:r>
          </a:p>
          <a:p>
            <a:pPr lvl="1">
              <a:lnSpc>
                <a:spcPct val="90000"/>
              </a:lnSpc>
            </a:pPr>
            <a:r>
              <a:rPr lang="it-IT"/>
              <a:t>L’ episodio è stato di una certa gravità, non ho più visto Antilia dopo la dimissione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Sasà, 13 mesi - 1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876800"/>
          </a:xfrm>
        </p:spPr>
        <p:txBody>
          <a:bodyPr/>
          <a:lstStyle/>
          <a:p>
            <a:r>
              <a:rPr lang="it-IT" sz="1600"/>
              <a:t>Il 12 agosto ’08 ha assaggiato (3 leccate) un gelato al gusto di nocciola con praline alla nocciola e cacao, guarnito con granella di mandorle</a:t>
            </a:r>
          </a:p>
          <a:p>
            <a:endParaRPr lang="it-IT" sz="1600"/>
          </a:p>
          <a:p>
            <a:r>
              <a:rPr lang="it-IT" sz="1600"/>
              <a:t>Dopo due minuti ha presentato</a:t>
            </a:r>
          </a:p>
          <a:p>
            <a:endParaRPr lang="it-IT" sz="1600"/>
          </a:p>
          <a:p>
            <a:pPr lvl="1"/>
            <a:r>
              <a:rPr lang="it-IT" sz="1400"/>
              <a:t>tosse stizzosa</a:t>
            </a:r>
          </a:p>
          <a:p>
            <a:pPr lvl="1"/>
            <a:endParaRPr lang="it-IT" sz="1400">
              <a:solidFill>
                <a:srgbClr val="663300"/>
              </a:solidFill>
            </a:endParaRPr>
          </a:p>
          <a:p>
            <a:pPr lvl="1"/>
            <a:r>
              <a:rPr lang="it-IT" sz="1400">
                <a:solidFill>
                  <a:srgbClr val="663300"/>
                </a:solidFill>
              </a:rPr>
              <a:t>voce molto rauca</a:t>
            </a:r>
          </a:p>
          <a:p>
            <a:pPr lvl="1"/>
            <a:endParaRPr lang="it-IT" sz="1400"/>
          </a:p>
          <a:p>
            <a:pPr lvl="1"/>
            <a:r>
              <a:rPr lang="it-IT" sz="1400"/>
              <a:t>difficoltà alla deglutizione</a:t>
            </a:r>
          </a:p>
          <a:p>
            <a:pPr lvl="1"/>
            <a:endParaRPr lang="it-IT" sz="1400">
              <a:solidFill>
                <a:srgbClr val="663300"/>
              </a:solidFill>
            </a:endParaRPr>
          </a:p>
          <a:p>
            <a:pPr lvl="1"/>
            <a:r>
              <a:rPr lang="it-IT" sz="1400">
                <a:solidFill>
                  <a:srgbClr val="663300"/>
                </a:solidFill>
              </a:rPr>
              <a:t>difficoltà respiratorie</a:t>
            </a:r>
          </a:p>
          <a:p>
            <a:pPr lvl="1"/>
            <a:endParaRPr lang="it-IT" sz="1400"/>
          </a:p>
          <a:p>
            <a:pPr lvl="1"/>
            <a:r>
              <a:rPr lang="it-IT" sz="1400"/>
              <a:t>edema delle labbra con orticaria al volto e al tronco</a:t>
            </a:r>
          </a:p>
          <a:p>
            <a:pPr lvl="1"/>
            <a:endParaRPr lang="it-IT" sz="1400">
              <a:solidFill>
                <a:srgbClr val="663300"/>
              </a:solidFill>
            </a:endParaRPr>
          </a:p>
          <a:p>
            <a:pPr lvl="1"/>
            <a:r>
              <a:rPr lang="it-IT" sz="1400">
                <a:solidFill>
                  <a:srgbClr val="663300"/>
                </a:solidFill>
              </a:rPr>
              <a:t>vomito ripetuto</a:t>
            </a:r>
          </a:p>
          <a:p>
            <a:pPr lvl="1"/>
            <a:endParaRPr lang="it-IT" sz="1400"/>
          </a:p>
          <a:p>
            <a:pPr lvl="1"/>
            <a:r>
              <a:rPr lang="it-IT" sz="1400"/>
              <a:t>accasciamento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Enterocolite allergica - 1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400" y="4267200"/>
            <a:ext cx="2057400" cy="609600"/>
          </a:xfrm>
        </p:spPr>
        <p:txBody>
          <a:bodyPr/>
          <a:lstStyle/>
          <a:p>
            <a:pPr algn="r">
              <a:buFontTx/>
              <a:buNone/>
            </a:pPr>
            <a:r>
              <a:rPr lang="it-IT" sz="2400" b="1"/>
              <a:t>JACI 2005</a:t>
            </a:r>
          </a:p>
        </p:txBody>
      </p:sp>
      <p:pic>
        <p:nvPicPr>
          <p:cNvPr id="128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In english = FPIES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82000" cy="4114800"/>
          </a:xfrm>
        </p:spPr>
        <p:txBody>
          <a:bodyPr/>
          <a:lstStyle/>
          <a:p>
            <a:r>
              <a:rPr lang="it-IT"/>
              <a:t>La Sindrome enterocolitica indotta da proteine alimentari (Food protein-induced enterocolitis syndrome, FPIES) è una </a:t>
            </a:r>
            <a:r>
              <a:rPr lang="it-IT" b="1">
                <a:solidFill>
                  <a:srgbClr val="663300"/>
                </a:solidFill>
              </a:rPr>
              <a:t>grave</a:t>
            </a:r>
            <a:r>
              <a:rPr lang="it-IT"/>
              <a:t> forma di ipersensibilità al cibo cellulo-mediata, non IgE-mediata, causata tipicamente dal </a:t>
            </a:r>
            <a:r>
              <a:rPr lang="it-IT" b="1">
                <a:solidFill>
                  <a:srgbClr val="663300"/>
                </a:solidFill>
              </a:rPr>
              <a:t>latte vaccino</a:t>
            </a:r>
            <a:r>
              <a:rPr lang="it-IT"/>
              <a:t> e dalla </a:t>
            </a:r>
            <a:r>
              <a:rPr lang="it-IT" b="1">
                <a:solidFill>
                  <a:srgbClr val="663300"/>
                </a:solidFill>
              </a:rPr>
              <a:t>soia</a:t>
            </a:r>
          </a:p>
          <a:p>
            <a:pPr lvl="1"/>
            <a:r>
              <a:rPr lang="it-IT"/>
              <a:t>Ma sono, più raramente, coinvolti cibi solidi (uovo e pesce, riso, legumi, pollame)</a:t>
            </a:r>
          </a:p>
          <a:p>
            <a:pPr lvl="1">
              <a:buFontTx/>
              <a:buNone/>
            </a:pPr>
            <a:endParaRPr lang="it-IT"/>
          </a:p>
          <a:p>
            <a:r>
              <a:rPr lang="it-IT"/>
              <a:t>La FPIES è caratterizzata da vomito e diarrea profusi, con progressione verso la disidratazione e lo </a:t>
            </a:r>
            <a:r>
              <a:rPr lang="it-IT" b="1">
                <a:solidFill>
                  <a:srgbClr val="663300"/>
                </a:solidFill>
              </a:rPr>
              <a:t>shock</a:t>
            </a:r>
            <a:r>
              <a:rPr lang="it-IT"/>
              <a:t> </a:t>
            </a:r>
            <a:r>
              <a:rPr lang="it-IT" b="1">
                <a:solidFill>
                  <a:srgbClr val="663300"/>
                </a:solidFill>
              </a:rPr>
              <a:t>nel 20% dei pazienti</a:t>
            </a:r>
          </a:p>
          <a:p>
            <a:endParaRPr lang="it-IT"/>
          </a:p>
          <a:p>
            <a:pPr algn="r">
              <a:buFontTx/>
              <a:buNone/>
            </a:pPr>
            <a:r>
              <a:rPr lang="it-IT" i="1">
                <a:solidFill>
                  <a:srgbClr val="333333"/>
                </a:solidFill>
              </a:rPr>
              <a:t>Nowak-Wegrzynw et al, Pediatrics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Enterocolite allergica - 2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828800"/>
          </a:xfrm>
        </p:spPr>
        <p:txBody>
          <a:bodyPr/>
          <a:lstStyle/>
          <a:p>
            <a:r>
              <a:rPr lang="it-IT"/>
              <a:t>Sono molto suggestivi</a:t>
            </a:r>
          </a:p>
          <a:p>
            <a:pPr lvl="1"/>
            <a:r>
              <a:rPr lang="it-IT"/>
              <a:t>Vomito ripetuto con esordio </a:t>
            </a:r>
            <a:r>
              <a:rPr lang="it-IT" b="1"/>
              <a:t>2</a:t>
            </a:r>
            <a:r>
              <a:rPr lang="it-IT"/>
              <a:t>-6 ore dall’ inizio dell’ ingestione</a:t>
            </a:r>
          </a:p>
          <a:p>
            <a:pPr lvl="1"/>
            <a:r>
              <a:rPr lang="it-IT">
                <a:solidFill>
                  <a:srgbClr val="663300"/>
                </a:solidFill>
              </a:rPr>
              <a:t>Stato letargico</a:t>
            </a:r>
          </a:p>
          <a:p>
            <a:pPr lvl="1"/>
            <a:r>
              <a:rPr lang="it-IT">
                <a:solidFill>
                  <a:srgbClr val="333333"/>
                </a:solidFill>
              </a:rPr>
              <a:t>Risoluzione dei sintomi in poche ore</a:t>
            </a:r>
          </a:p>
          <a:p>
            <a:pPr lvl="1"/>
            <a:r>
              <a:rPr lang="it-IT" i="1">
                <a:solidFill>
                  <a:srgbClr val="663300"/>
                </a:solidFill>
              </a:rPr>
              <a:t>Diarrea</a:t>
            </a:r>
          </a:p>
        </p:txBody>
      </p:sp>
      <p:pic>
        <p:nvPicPr>
          <p:cNvPr id="130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16300"/>
            <a:ext cx="9144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Enterocolite allergica - 3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>
                <a:solidFill>
                  <a:srgbClr val="006600"/>
                </a:solidFill>
              </a:rPr>
              <a:t>PATOGENESI</a:t>
            </a:r>
          </a:p>
          <a:p>
            <a:endParaRPr lang="it-IT" b="1">
              <a:solidFill>
                <a:srgbClr val="006600"/>
              </a:solidFill>
            </a:endParaRPr>
          </a:p>
          <a:p>
            <a:r>
              <a:rPr lang="it-IT"/>
              <a:t>La ricerca delle IgE specifiche nei confronti dell’ alimento incriminato è abitualmente (non sempre, FPIES atipica) negativa</a:t>
            </a:r>
          </a:p>
          <a:p>
            <a:pPr lvl="1"/>
            <a:endParaRPr lang="it-IT">
              <a:solidFill>
                <a:srgbClr val="663300"/>
              </a:solidFill>
            </a:endParaRPr>
          </a:p>
          <a:p>
            <a:r>
              <a:rPr lang="it-IT"/>
              <a:t>A seguito di studi in vitro, è stato ipotizzato un ruolo del TNF-</a:t>
            </a:r>
            <a:r>
              <a:rPr lang="it-IT">
                <a:latin typeface="Symbol" pitchFamily="18" charset="2"/>
              </a:rPr>
              <a:t>a (</a:t>
            </a:r>
            <a:r>
              <a:rPr lang="it-IT"/>
              <a:t>iperproduzione</a:t>
            </a:r>
            <a:r>
              <a:rPr lang="it-IT">
                <a:latin typeface="Symbol" pitchFamily="18" charset="2"/>
              </a:rPr>
              <a:t>) </a:t>
            </a:r>
            <a:r>
              <a:rPr lang="it-IT"/>
              <a:t>e</a:t>
            </a:r>
            <a:r>
              <a:rPr lang="it-IT">
                <a:latin typeface="Symbol" pitchFamily="18" charset="2"/>
              </a:rPr>
              <a:t> </a:t>
            </a:r>
            <a:r>
              <a:rPr lang="it-IT"/>
              <a:t>del TGF-</a:t>
            </a:r>
            <a:r>
              <a:rPr lang="it-IT">
                <a:latin typeface="Symbol" pitchFamily="18" charset="2"/>
              </a:rPr>
              <a:t>b1 (</a:t>
            </a:r>
            <a:r>
              <a:rPr lang="it-IT"/>
              <a:t>deficit</a:t>
            </a:r>
            <a:r>
              <a:rPr lang="it-IT">
                <a:latin typeface="Symbol" pitchFamily="18" charset="2"/>
              </a:rPr>
              <a:t>)</a:t>
            </a:r>
          </a:p>
          <a:p>
            <a:pPr lvl="1"/>
            <a:endParaRPr lang="it-IT">
              <a:solidFill>
                <a:srgbClr val="003366"/>
              </a:solidFill>
              <a:latin typeface="Symbol" pitchFamily="18" charset="2"/>
            </a:endParaRP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Enterocolite allergica - 4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3048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b="1">
                <a:solidFill>
                  <a:srgbClr val="006600"/>
                </a:solidFill>
              </a:rPr>
              <a:t>DIAGNOSI</a:t>
            </a:r>
          </a:p>
          <a:p>
            <a:pPr>
              <a:lnSpc>
                <a:spcPct val="90000"/>
              </a:lnSpc>
            </a:pPr>
            <a:endParaRPr lang="it-IT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it-IT"/>
              <a:t>E’ spesso ritardata, non ci si pensa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333333"/>
                </a:solidFill>
              </a:rPr>
              <a:t>Sono stati suggeriti dei criteri (di Powell, che descrisse 18 casi) ai fini della valutazione del TPO in casi di sospetta FPIES</a:t>
            </a:r>
            <a:r>
              <a:rPr lang="it-IT"/>
              <a:t> 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Tuttavia, la conferma con questo mezzo non è necessaria (Sicherer, 2005), nei casi considerabili tipici, con episodi ripetuti, e per i quali non è verosimile una spiegazione alternativa</a:t>
            </a:r>
          </a:p>
        </p:txBody>
      </p:sp>
      <p:pic>
        <p:nvPicPr>
          <p:cNvPr id="134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7413"/>
            <a:ext cx="9144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Enterocolite allergica – 5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>
                <a:solidFill>
                  <a:srgbClr val="006600"/>
                </a:solidFill>
              </a:rPr>
              <a:t>PROGNOSI</a:t>
            </a:r>
          </a:p>
          <a:p>
            <a:endParaRPr lang="it-IT" b="1">
              <a:solidFill>
                <a:srgbClr val="006600"/>
              </a:solidFill>
            </a:endParaRPr>
          </a:p>
          <a:p>
            <a:r>
              <a:rPr lang="it-IT"/>
              <a:t>Rarissima la persistenza del disturbo oltre i 4 anni</a:t>
            </a:r>
          </a:p>
          <a:p>
            <a:pPr lvl="1"/>
            <a:r>
              <a:rPr lang="it-IT"/>
              <a:t>Ma i casi descritti di FPIES sono ancora pochi per essere sicuri di qualunque cosa</a:t>
            </a:r>
          </a:p>
          <a:p>
            <a:pPr lvl="1"/>
            <a:endParaRPr lang="it-IT"/>
          </a:p>
          <a:p>
            <a:r>
              <a:rPr lang="it-IT"/>
              <a:t>La DOPA, di cui adesso si discute tanto, non è mai stata presa in considerazione per l’ enterocolite allergica</a:t>
            </a:r>
          </a:p>
          <a:p>
            <a:pPr lvl="1"/>
            <a:r>
              <a:rPr lang="it-IT"/>
              <a:t>Verosimilmente perché la tolleranza si raggiunge spontaneamente prima dei 5 anni, età oltre la quale si dovrebbe iniziare a pensare alla DOPA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1143000"/>
          </a:xfrm>
        </p:spPr>
        <p:txBody>
          <a:bodyPr/>
          <a:lstStyle/>
          <a:p>
            <a:r>
              <a:rPr lang="it-IT"/>
              <a:t>FPIES – esperienza personale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23 casi osservati (l’ ultimo 3 giorni fa), più uno non confermato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/>
          </a:p>
          <a:p>
            <a:pPr lvl="1">
              <a:lnSpc>
                <a:spcPct val="90000"/>
              </a:lnSpc>
            </a:pPr>
            <a:r>
              <a:rPr lang="it-IT"/>
              <a:t>12 da latte vaccino</a:t>
            </a:r>
          </a:p>
          <a:p>
            <a:pPr lvl="1">
              <a:lnSpc>
                <a:spcPct val="90000"/>
              </a:lnSpc>
            </a:pPr>
            <a:r>
              <a:rPr lang="it-IT"/>
              <a:t>5 casi da pesce (</a:t>
            </a:r>
            <a:r>
              <a:rPr lang="it-IT" u="sng"/>
              <a:t>nasello o merluzzo</a:t>
            </a:r>
            <a:r>
              <a:rPr lang="it-IT"/>
              <a:t>, trota, </a:t>
            </a:r>
            <a:r>
              <a:rPr lang="it-IT" u="sng"/>
              <a:t>sogliola o platessa</a:t>
            </a:r>
            <a:r>
              <a:rPr lang="it-IT"/>
              <a:t>)</a:t>
            </a:r>
          </a:p>
          <a:p>
            <a:pPr lvl="1">
              <a:lnSpc>
                <a:spcPct val="90000"/>
              </a:lnSpc>
            </a:pPr>
            <a:r>
              <a:rPr lang="it-IT"/>
              <a:t>4 da uovo</a:t>
            </a:r>
          </a:p>
          <a:p>
            <a:pPr lvl="1">
              <a:lnSpc>
                <a:spcPct val="90000"/>
              </a:lnSpc>
            </a:pPr>
            <a:r>
              <a:rPr lang="it-IT"/>
              <a:t>1 da ricotta di capra</a:t>
            </a:r>
          </a:p>
          <a:p>
            <a:pPr lvl="1">
              <a:lnSpc>
                <a:spcPct val="90000"/>
              </a:lnSpc>
            </a:pPr>
            <a:r>
              <a:rPr lang="it-IT"/>
              <a:t>1 da latte di soia</a:t>
            </a:r>
          </a:p>
          <a:p>
            <a:pPr lvl="1"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Tutti, salvo l’ ultimo caso, hanno presentato più episodi</a:t>
            </a:r>
          </a:p>
          <a:p>
            <a:pPr lvl="1">
              <a:lnSpc>
                <a:spcPct val="90000"/>
              </a:lnSpc>
            </a:pPr>
            <a:r>
              <a:rPr lang="it-IT"/>
              <a:t>Non ci si pensa</a:t>
            </a:r>
          </a:p>
          <a:p>
            <a:pPr lvl="1"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Pochi sono stati portati in pronto soccorso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In circa la metà di essi ho effettuato un TPO di conferma</a:t>
            </a:r>
          </a:p>
          <a:p>
            <a:pPr lvl="1">
              <a:lnSpc>
                <a:spcPct val="90000"/>
              </a:lnSpc>
            </a:pPr>
            <a:r>
              <a:rPr lang="it-IT"/>
              <a:t>È risultato sempre positivo, salvo ovviamente che nel caso non confermato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La FPIES da pesce è particolare ?</a:t>
            </a:r>
          </a:p>
        </p:txBody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Anche Zapatero et al (Allergol et Immunopathol 2005) hanno riportato che i pesci più frequentemente coinvolti sono sogliola e merluzzo (e il cork float </a:t>
            </a:r>
            <a:r>
              <a:rPr lang="it-IT">
                <a:sym typeface="Wingdings" pitchFamily="2" charset="2"/>
              </a:rPr>
              <a:t> sugherello ?</a:t>
            </a:r>
            <a:r>
              <a:rPr lang="it-IT"/>
              <a:t>)</a:t>
            </a:r>
          </a:p>
          <a:p>
            <a:pPr lvl="1">
              <a:lnSpc>
                <a:spcPct val="90000"/>
              </a:lnSpc>
            </a:pPr>
            <a:r>
              <a:rPr lang="it-IT"/>
              <a:t>Come spesso accade nelle allergie alimentari, sono i pesci più frequentemente consumati in Spagna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Il TPO vale la pena di farlo per consentire l’ ingestione di altri tipi di pesce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>
              <a:lnSpc>
                <a:spcPct val="90000"/>
              </a:lnSpc>
            </a:pPr>
            <a:r>
              <a:rPr lang="it-IT"/>
              <a:t>Non vi sono esperienze, né mia né di altri, se la stessa cosa possa valere per altri alimenti, per esempio</a:t>
            </a:r>
          </a:p>
          <a:p>
            <a:pPr>
              <a:lnSpc>
                <a:spcPct val="90000"/>
              </a:lnSpc>
            </a:pPr>
            <a:endParaRPr lang="it-IT"/>
          </a:p>
          <a:p>
            <a:pPr lvl="1">
              <a:lnSpc>
                <a:spcPct val="90000"/>
              </a:lnSpc>
            </a:pPr>
            <a:r>
              <a:rPr lang="it-IT"/>
              <a:t>Chi ha una FPIES da latte vaccino può assumere tranquillamente il latte di asina ?</a:t>
            </a:r>
          </a:p>
          <a:p>
            <a:pPr lvl="1">
              <a:lnSpc>
                <a:spcPct val="90000"/>
              </a:lnSpc>
            </a:pPr>
            <a:endParaRPr lang="it-IT"/>
          </a:p>
          <a:p>
            <a:pPr lvl="1">
              <a:lnSpc>
                <a:spcPct val="90000"/>
              </a:lnSpc>
            </a:pPr>
            <a:r>
              <a:rPr lang="it-IT"/>
              <a:t>Chi ha una FPIES da uovo di gallina può assumere tranquillamente l’ uovo di quaglia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Gestione FPIES a lungo termine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57200"/>
          </a:xfrm>
        </p:spPr>
        <p:txBody>
          <a:bodyPr/>
          <a:lstStyle/>
          <a:p>
            <a:r>
              <a:rPr lang="it-IT"/>
              <a:t>Ipotizzabile (Sicherer 2005)</a:t>
            </a:r>
          </a:p>
        </p:txBody>
      </p:sp>
      <p:pic>
        <p:nvPicPr>
          <p:cNvPr id="134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2763"/>
            <a:ext cx="91440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/>
              <a:t>Gestione acuta della FPIES</a:t>
            </a:r>
          </a:p>
        </p:txBody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876800"/>
          </a:xfrm>
        </p:spPr>
        <p:txBody>
          <a:bodyPr/>
          <a:lstStyle/>
          <a:p>
            <a:r>
              <a:rPr lang="it-IT"/>
              <a:t>Liquidi e cortisone per via venosa </a:t>
            </a:r>
          </a:p>
          <a:p>
            <a:endParaRPr lang="it-IT"/>
          </a:p>
          <a:p>
            <a:r>
              <a:rPr lang="it-IT"/>
              <a:t>Adrenalina non utile (?), almeno senza contemporanea somministrazione di liquidi</a:t>
            </a:r>
          </a:p>
          <a:p>
            <a:pPr lvl="1"/>
            <a:r>
              <a:rPr lang="it-IT"/>
              <a:t>Lo shock è verosimilmente legato alla perdita di liquidi attraverso l’ apparato gastrointestinale</a:t>
            </a:r>
          </a:p>
          <a:p>
            <a:pPr lvl="1"/>
            <a:endParaRPr lang="it-IT"/>
          </a:p>
          <a:p>
            <a:r>
              <a:rPr lang="it-IT"/>
              <a:t>Come consiglio per episodi successivi, dare quello di recarsi presso un pronto soccorso in caso di ingestione accidentale dell’ alimento incriminato</a:t>
            </a:r>
          </a:p>
          <a:p>
            <a:pPr lvl="1"/>
            <a:r>
              <a:rPr lang="it-IT"/>
              <a:t>La progressione verso lo shock non è così immediata come nella anafilassi IgE-mediata</a:t>
            </a:r>
          </a:p>
          <a:p>
            <a:pPr lvl="1"/>
            <a:endParaRPr lang="it-IT"/>
          </a:p>
          <a:p>
            <a:r>
              <a:rPr lang="it-IT"/>
              <a:t>Avere uno stampato esplicativo della condizione da presentare al medico di pronto soccorso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Sasà, 13 mesi - 2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495800"/>
          </a:xfrm>
        </p:spPr>
        <p:txBody>
          <a:bodyPr/>
          <a:lstStyle/>
          <a:p>
            <a:r>
              <a:rPr lang="it-IT"/>
              <a:t>All’ infermeria della piscina, dove il piccolo si trovava</a:t>
            </a:r>
          </a:p>
          <a:p>
            <a:endParaRPr lang="it-IT"/>
          </a:p>
          <a:p>
            <a:pPr lvl="1"/>
            <a:r>
              <a:rPr lang="it-IT"/>
              <a:t>è stato riscontrato broncospasmo (oltre a quanto già descritto)</a:t>
            </a:r>
          </a:p>
          <a:p>
            <a:pPr lvl="1"/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è stato praticata una iniezione i.m. di Bentelan </a:t>
            </a:r>
          </a:p>
          <a:p>
            <a:pPr lvl="1"/>
            <a:endParaRPr lang="it-IT">
              <a:solidFill>
                <a:srgbClr val="333333"/>
              </a:solidFill>
            </a:endParaRPr>
          </a:p>
          <a:p>
            <a:pPr lvl="1"/>
            <a:r>
              <a:rPr lang="it-IT"/>
              <a:t>e il bambino è stato trasportato al vicino ospedale, dove è stata praticata terapia</a:t>
            </a:r>
          </a:p>
          <a:p>
            <a:pPr lvl="1"/>
            <a:endParaRPr lang="it-IT"/>
          </a:p>
          <a:p>
            <a:pPr lvl="2"/>
            <a:r>
              <a:rPr lang="it-IT"/>
              <a:t>con antistaminico per via orale </a:t>
            </a:r>
          </a:p>
          <a:p>
            <a:pPr lvl="2">
              <a:buFontTx/>
              <a:buNone/>
            </a:pPr>
            <a:endParaRPr lang="it-IT"/>
          </a:p>
          <a:p>
            <a:pPr lvl="2"/>
            <a:r>
              <a:rPr lang="it-IT"/>
              <a:t>e aerosolica non meglio specificata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Punti Fermi e Virgole Mosse</a:t>
            </a: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b="1"/>
              <a:t>PUNTI FERMI</a:t>
            </a:r>
          </a:p>
          <a:p>
            <a:pPr algn="ctr">
              <a:buFontTx/>
              <a:buNone/>
            </a:pPr>
            <a:endParaRPr lang="it-IT" sz="1600" b="1"/>
          </a:p>
          <a:p>
            <a:r>
              <a:rPr lang="it-IT" sz="1600"/>
              <a:t>Riconosci la FPIES se un bambino, in apparente pieno benessere, comincia a vomitare come un drago due ore dopo il pasto ed appare decisamente soporoso</a:t>
            </a:r>
          </a:p>
          <a:p>
            <a:endParaRPr lang="it-IT" sz="1600"/>
          </a:p>
          <a:p>
            <a:r>
              <a:rPr lang="it-IT" sz="1600"/>
              <a:t>Infondi liquidi e cortisone per via venosa</a:t>
            </a:r>
          </a:p>
          <a:p>
            <a:endParaRPr lang="it-IT" sz="1600"/>
          </a:p>
          <a:p>
            <a:r>
              <a:rPr lang="it-IT" sz="1600"/>
              <a:t>Dopo, riprendi a respirare</a:t>
            </a:r>
          </a:p>
          <a:p>
            <a:pPr lvl="1"/>
            <a:endParaRPr lang="it-IT" sz="1400"/>
          </a:p>
          <a:p>
            <a:pPr lvl="1" algn="ctr">
              <a:buFontTx/>
              <a:buNone/>
            </a:pPr>
            <a:r>
              <a:rPr lang="it-IT" sz="1800" b="1"/>
              <a:t>VIRGOLE MOSSE</a:t>
            </a:r>
          </a:p>
          <a:p>
            <a:pPr lvl="1" algn="ctr">
              <a:buFontTx/>
              <a:buNone/>
            </a:pPr>
            <a:endParaRPr lang="it-IT"/>
          </a:p>
          <a:p>
            <a:r>
              <a:rPr lang="it-IT" sz="1600">
                <a:solidFill>
                  <a:srgbClr val="333333"/>
                </a:solidFill>
              </a:rPr>
              <a:t>E’ utile somministrare anche l’ adrenalina ?</a:t>
            </a:r>
          </a:p>
          <a:p>
            <a:endParaRPr lang="it-IT" sz="1600">
              <a:solidFill>
                <a:srgbClr val="333333"/>
              </a:solidFill>
            </a:endParaRPr>
          </a:p>
          <a:p>
            <a:r>
              <a:rPr lang="it-IT" sz="1600">
                <a:solidFill>
                  <a:srgbClr val="333333"/>
                </a:solidFill>
              </a:rPr>
              <a:t>E’ necessario il TPO di conferma ?</a:t>
            </a:r>
          </a:p>
          <a:p>
            <a:endParaRPr lang="it-IT" sz="1600">
              <a:solidFill>
                <a:srgbClr val="333333"/>
              </a:solidFill>
            </a:endParaRPr>
          </a:p>
          <a:p>
            <a:r>
              <a:rPr lang="it-IT" sz="1600">
                <a:solidFill>
                  <a:srgbClr val="333333"/>
                </a:solidFill>
              </a:rPr>
              <a:t>E’ suggeribile a domicilio l’ adrenalina ? O il cortisone 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it-IT" sz="4000">
                <a:solidFill>
                  <a:srgbClr val="003366"/>
                </a:solidFill>
              </a:rPr>
              <a:t>Però !</a:t>
            </a:r>
          </a:p>
        </p:txBody>
      </p:sp>
      <p:pic>
        <p:nvPicPr>
          <p:cNvPr id="905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68413"/>
            <a:ext cx="436245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334000" cy="685800"/>
          </a:xfrm>
        </p:spPr>
        <p:txBody>
          <a:bodyPr/>
          <a:lstStyle/>
          <a:p>
            <a:r>
              <a:rPr lang="it-IT" sz="2800"/>
              <a:t>PROMEMORIA ROMANI </a:t>
            </a:r>
          </a:p>
        </p:txBody>
      </p:sp>
      <p:pic>
        <p:nvPicPr>
          <p:cNvPr id="909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28336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93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38750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Sasà, 13 mesi - 3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4800600"/>
          </a:xfrm>
        </p:spPr>
        <p:txBody>
          <a:bodyPr/>
          <a:lstStyle/>
          <a:p>
            <a:r>
              <a:rPr lang="it-IT"/>
              <a:t>Prick test eseguiti pochi giorni fa (con estratti commerciali tranne dove diversamente indicato)</a:t>
            </a:r>
          </a:p>
          <a:p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Gelato in questione = positivo (diametro medio del pomfo 5 mm)</a:t>
            </a:r>
          </a:p>
          <a:p>
            <a:pPr lvl="1"/>
            <a:endParaRPr lang="it-IT">
              <a:solidFill>
                <a:srgbClr val="333333"/>
              </a:solidFill>
            </a:endParaRPr>
          </a:p>
          <a:p>
            <a:pPr lvl="1"/>
            <a:r>
              <a:rPr lang="it-IT">
                <a:solidFill>
                  <a:srgbClr val="333333"/>
                </a:solidFill>
              </a:rPr>
              <a:t>Noce = negativo</a:t>
            </a:r>
          </a:p>
          <a:p>
            <a:pPr lvl="1"/>
            <a:endParaRPr lang="it-IT"/>
          </a:p>
          <a:p>
            <a:pPr lvl="1"/>
            <a:r>
              <a:rPr lang="it-IT" sz="1800" b="1">
                <a:solidFill>
                  <a:srgbClr val="663300"/>
                </a:solidFill>
              </a:rPr>
              <a:t>Nocciola = positivo (diametro medio del pomfo 7 mm)</a:t>
            </a:r>
          </a:p>
          <a:p>
            <a:pPr lvl="1"/>
            <a:endParaRPr lang="it-IT" sz="1800" b="1">
              <a:solidFill>
                <a:srgbClr val="663300"/>
              </a:solidFill>
            </a:endParaRPr>
          </a:p>
          <a:p>
            <a:pPr lvl="1"/>
            <a:r>
              <a:rPr lang="it-IT" sz="1800" b="1">
                <a:solidFill>
                  <a:srgbClr val="663300"/>
                </a:solidFill>
              </a:rPr>
              <a:t>Nocciola (alimento naturale) = positivo (diametro medio del pomfo 7 mm)</a:t>
            </a:r>
          </a:p>
          <a:p>
            <a:pPr lvl="1"/>
            <a:endParaRPr lang="it-IT" sz="1800" b="1">
              <a:solidFill>
                <a:srgbClr val="663300"/>
              </a:solidFill>
            </a:endParaRPr>
          </a:p>
          <a:p>
            <a:pPr lvl="1"/>
            <a:r>
              <a:rPr lang="it-IT">
                <a:solidFill>
                  <a:srgbClr val="333333"/>
                </a:solidFill>
              </a:rPr>
              <a:t>Controllo negativo = negativo</a:t>
            </a:r>
          </a:p>
          <a:p>
            <a:pPr lvl="1"/>
            <a:endParaRPr lang="it-IT">
              <a:solidFill>
                <a:srgbClr val="333333"/>
              </a:solidFill>
            </a:endParaRPr>
          </a:p>
          <a:p>
            <a:pPr lvl="1"/>
            <a:r>
              <a:rPr lang="it-IT">
                <a:solidFill>
                  <a:srgbClr val="333333"/>
                </a:solidFill>
              </a:rPr>
              <a:t>Istamina = positivo (diametro medio del pomfo 5 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Rea Silvia, 13 anni - 1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r>
              <a:rPr lang="it-IT"/>
              <a:t>Soffre da sempre di APLV IgE-mediata, ha presentato in passato episodi di anafilassi, ha in casa il Fastjekt e le istruzioni scritte per usarlo (dice)</a:t>
            </a:r>
          </a:p>
          <a:p>
            <a:endParaRPr lang="it-IT"/>
          </a:p>
          <a:p>
            <a:pPr lvl="1"/>
            <a:r>
              <a:rPr lang="it-IT">
                <a:solidFill>
                  <a:srgbClr val="333333"/>
                </a:solidFill>
              </a:rPr>
              <a:t>Da alcune settimane ha avviato un processo di desensibilizzazione per via orale a domicilio</a:t>
            </a:r>
          </a:p>
          <a:p>
            <a:endParaRPr lang="it-IT">
              <a:solidFill>
                <a:srgbClr val="333333"/>
              </a:solidFill>
            </a:endParaRPr>
          </a:p>
          <a:p>
            <a:pPr lvl="1"/>
            <a:r>
              <a:rPr lang="it-IT">
                <a:solidFill>
                  <a:srgbClr val="663300"/>
                </a:solidFill>
              </a:rPr>
              <a:t>Oggi pomeriggio ha assunto 10 gocce di una soluzione preparata unendo 1 ml di latte vaccino a 9 ml di acqua</a:t>
            </a:r>
          </a:p>
          <a:p>
            <a:endParaRPr lang="it-IT"/>
          </a:p>
          <a:p>
            <a:r>
              <a:rPr lang="it-IT"/>
              <a:t>Dopo pochi minuti ha accusato difficoltà respiratorie non meglio precisate e dolore addominale</a:t>
            </a:r>
          </a:p>
          <a:p>
            <a:pPr lvl="1"/>
            <a:endParaRPr lang="it-IT"/>
          </a:p>
          <a:p>
            <a:pPr lvl="1"/>
            <a:r>
              <a:rPr lang="it-IT"/>
              <a:t>A domicilio sono state somministrate 6 compresse di Bentelan da 0.5 mg (Rea Silvia pesa intorno ai 50 Kg)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Rea Silvia, 13 anni - 2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r>
              <a:rPr lang="it-IT"/>
              <a:t>E’ giunta al DEA 30 minuti dopo l’ inizio dei sintomi, continuando ad accusare</a:t>
            </a:r>
          </a:p>
          <a:p>
            <a:pPr lvl="1"/>
            <a:endParaRPr lang="it-IT"/>
          </a:p>
          <a:p>
            <a:pPr lvl="1"/>
            <a:r>
              <a:rPr lang="it-IT"/>
              <a:t>Difficoltà respiratoria</a:t>
            </a:r>
          </a:p>
          <a:p>
            <a:pPr lvl="1"/>
            <a:endParaRPr lang="it-IT"/>
          </a:p>
          <a:p>
            <a:pPr lvl="1"/>
            <a:r>
              <a:rPr lang="it-IT">
                <a:solidFill>
                  <a:srgbClr val="663300"/>
                </a:solidFill>
              </a:rPr>
              <a:t>Senso di costrizione alla gola</a:t>
            </a:r>
          </a:p>
          <a:p>
            <a:pPr lvl="1"/>
            <a:endParaRPr lang="it-IT"/>
          </a:p>
          <a:p>
            <a:pPr lvl="1"/>
            <a:r>
              <a:rPr lang="it-IT"/>
              <a:t>Dolore addominale</a:t>
            </a:r>
          </a:p>
          <a:p>
            <a:pPr lvl="1"/>
            <a:endParaRPr lang="it-IT"/>
          </a:p>
          <a:p>
            <a:r>
              <a:rPr lang="it-IT"/>
              <a:t>All’ ascoltazione del torace si apprezzava </a:t>
            </a:r>
            <a:r>
              <a:rPr lang="it-IT" b="1"/>
              <a:t>lieve sibilo</a:t>
            </a:r>
            <a:r>
              <a:rPr lang="it-IT"/>
              <a:t>, la saturazione di O2 era pari a 99%, la P.A. = 125/60 mmHg,  non vi erano reazioni cutanee, l’ EAB rivelava alcalosi respiratoria</a:t>
            </a:r>
          </a:p>
          <a:p>
            <a:endParaRPr lang="it-IT"/>
          </a:p>
          <a:p>
            <a:pPr lvl="1"/>
            <a:r>
              <a:rPr lang="it-IT"/>
              <a:t>E’ stata praticata fluidoterapia per via venosa, cortisone per via venosa, salbutamolo e beclometasone per via aerosolica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it-IT"/>
              <a:t>Rea Silvia, 13 anni - 3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it-IT"/>
              <a:t>Il giorno dopo è stato consultato l’ allergologo curante che ha consigliato</a:t>
            </a:r>
          </a:p>
          <a:p>
            <a:pPr lvl="1"/>
            <a:endParaRPr lang="it-IT"/>
          </a:p>
          <a:p>
            <a:pPr lvl="1"/>
            <a:r>
              <a:rPr lang="it-IT"/>
              <a:t>Di ripetere il bolo di cortisone per via venosa</a:t>
            </a:r>
          </a:p>
          <a:p>
            <a:pPr lvl="1"/>
            <a:endParaRPr lang="it-IT"/>
          </a:p>
          <a:p>
            <a:pPr lvl="1"/>
            <a:r>
              <a:rPr lang="it-IT">
                <a:solidFill>
                  <a:srgbClr val="663300"/>
                </a:solidFill>
              </a:rPr>
              <a:t>Di iniziare terapia con Bentelan da 0.5 mg 2 cpr per 3 giorni, montelukast e antiistaminico</a:t>
            </a:r>
          </a:p>
          <a:p>
            <a:pPr lvl="1"/>
            <a:endParaRPr lang="it-IT"/>
          </a:p>
          <a:p>
            <a:pPr lvl="1"/>
            <a:r>
              <a:rPr lang="it-IT"/>
              <a:t>Di continuare la DOPA, iniziando prevenzione con nedocromil sodico per via orale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uttura predefinita">
  <a:themeElements>
    <a:clrScheme name="2_Struttura predefinita 2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00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008A"/>
      </a:accent6>
      <a:hlink>
        <a:srgbClr val="800000"/>
      </a:hlink>
      <a:folHlink>
        <a:srgbClr val="000000"/>
      </a:folHlink>
    </a:clrScheme>
    <a:fontScheme name="2_Struttura predefinit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Struttura predefinita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3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Struttura predefinit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12660</TotalTime>
  <Words>2661</Words>
  <Application>Microsoft PowerPoint</Application>
  <PresentationFormat>Presentazione su schermo (4:3)</PresentationFormat>
  <Paragraphs>402</Paragraphs>
  <Slides>52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4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52</vt:i4>
      </vt:variant>
    </vt:vector>
  </HeadingPairs>
  <TitlesOfParts>
    <vt:vector size="66" baseType="lpstr">
      <vt:lpstr>Times New Roman</vt:lpstr>
      <vt:lpstr>Verdana</vt:lpstr>
      <vt:lpstr>Arial</vt:lpstr>
      <vt:lpstr>Arial Narrow</vt:lpstr>
      <vt:lpstr>Monotype Sorts</vt:lpstr>
      <vt:lpstr>Wingdings</vt:lpstr>
      <vt:lpstr>Symbol</vt:lpstr>
      <vt:lpstr>1_Struttura predefinita</vt:lpstr>
      <vt:lpstr>Struttura predefinita</vt:lpstr>
      <vt:lpstr>2_Struttura predefinita</vt:lpstr>
      <vt:lpstr>3_Struttura predefinita</vt:lpstr>
      <vt:lpstr>Immagine bitmap</vt:lpstr>
      <vt:lpstr>MSPhotoEd.3</vt:lpstr>
      <vt:lpstr>Documento di Microsoft Word</vt:lpstr>
      <vt:lpstr>Diapositiva 1</vt:lpstr>
      <vt:lpstr>E’ un’ emergenza, ma cosa c’è sotto …  Reazioni allergiche</vt:lpstr>
      <vt:lpstr>A me piace sorprendere</vt:lpstr>
      <vt:lpstr>Sasà, 13 mesi - 1</vt:lpstr>
      <vt:lpstr>Sasà, 13 mesi - 2</vt:lpstr>
      <vt:lpstr>Sasà, 13 mesi - 3</vt:lpstr>
      <vt:lpstr>Rea Silvia, 13 anni - 1</vt:lpstr>
      <vt:lpstr>Rea Silvia, 13 anni - 2</vt:lpstr>
      <vt:lpstr>Rea Silvia, 13 anni - 3</vt:lpstr>
      <vt:lpstr>Cosa c’è sotto Sasà e Rea Silvia ?</vt:lpstr>
      <vt:lpstr>Indagine Conoscitiva sulla Anafilassi</vt:lpstr>
      <vt:lpstr>Indagine Conoscitiva sulla Anafilassi</vt:lpstr>
      <vt:lpstr>Indagine Conoscitiva sulla Anafilassi</vt:lpstr>
      <vt:lpstr>Tutto il mondo è paese </vt:lpstr>
      <vt:lpstr>Indagine Conoscitiva sulla Anafilassi</vt:lpstr>
      <vt:lpstr>Ameliorate the knowledge of anaphylaxis </vt:lpstr>
      <vt:lpstr>C’è l’ imbarazzo della scelta</vt:lpstr>
      <vt:lpstr>Cosa è definibile Anafilassi  Il particolare chiave sta nel fatto che almeno due organi devono essere coinvolti  Da notare la presenza della distinzione in gradi di severità:  lieve  moderata  grave   a cura della Commissione  Allergie Alimentari, Anaﬁlassi e  Dermatite Atopica della SIAIP,  RIAP 3-2005 (adattato da  Sampson 2003) </vt:lpstr>
      <vt:lpstr>Criteri clinici NIAID e FAAD per la diagnosi di Anafilassi   Adattata da Sampson et al, 2006</vt:lpstr>
      <vt:lpstr>Secondo il  Simposio Statunitense Secondo - 1 </vt:lpstr>
      <vt:lpstr>Secondo il  Simposio Statunitense Secondo - 2 </vt:lpstr>
      <vt:lpstr>Ecco cosa fare con un po’ più di dettagli</vt:lpstr>
      <vt:lpstr>Dosaggio, via e sede di somministrazione dell’ adrenalina</vt:lpstr>
      <vt:lpstr>Nel dubbio, tenere presente che</vt:lpstr>
      <vt:lpstr>Osservazione clinica  (dalle LG EAACI 2007)</vt:lpstr>
      <vt:lpstr>Diapositiva 26</vt:lpstr>
      <vt:lpstr>Possibili cause del mancato impiego di adrenalina nella anafilassi</vt:lpstr>
      <vt:lpstr>Paura della adrenalina?</vt:lpstr>
      <vt:lpstr>Alla Dimissione  (dalle LG EAACI 2007)</vt:lpstr>
      <vt:lpstr>Gli Action Plan</vt:lpstr>
      <vt:lpstr>L’ ASCIA non perdona</vt:lpstr>
      <vt:lpstr>Punti Fermi e Virgole Mosse</vt:lpstr>
      <vt:lpstr>Solo se c’è tempo</vt:lpstr>
      <vt:lpstr>Però !</vt:lpstr>
      <vt:lpstr>PROMEMORIA ROMANI </vt:lpstr>
      <vt:lpstr>Antilia - 1</vt:lpstr>
      <vt:lpstr>Antilia - 2</vt:lpstr>
      <vt:lpstr>Antilia - 3</vt:lpstr>
      <vt:lpstr>Antilia - 4</vt:lpstr>
      <vt:lpstr>Enterocolite allergica - 1</vt:lpstr>
      <vt:lpstr>In english = FPIES</vt:lpstr>
      <vt:lpstr>Enterocolite allergica - 2</vt:lpstr>
      <vt:lpstr>Enterocolite allergica - 3</vt:lpstr>
      <vt:lpstr>Enterocolite allergica - 4</vt:lpstr>
      <vt:lpstr>Enterocolite allergica – 5</vt:lpstr>
      <vt:lpstr>FPIES – esperienza personale</vt:lpstr>
      <vt:lpstr>La FPIES da pesce è particolare ?</vt:lpstr>
      <vt:lpstr>Gestione FPIES a lungo termine</vt:lpstr>
      <vt:lpstr>Gestione acuta della FPIES</vt:lpstr>
      <vt:lpstr>Punti Fermi e Virgole Mosse</vt:lpstr>
      <vt:lpstr>Però !</vt:lpstr>
      <vt:lpstr>PROMEMORIA ROMANI </vt:lpstr>
    </vt:vector>
  </TitlesOfParts>
  <Company>XXY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XXY</dc:creator>
  <cp:lastModifiedBy>ucsc</cp:lastModifiedBy>
  <cp:revision>2097</cp:revision>
  <dcterms:created xsi:type="dcterms:W3CDTF">2003-11-14T20:01:47Z</dcterms:created>
  <dcterms:modified xsi:type="dcterms:W3CDTF">2008-09-25T07:01:55Z</dcterms:modified>
</cp:coreProperties>
</file>